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6" r:id="rId2"/>
    <p:sldId id="257" r:id="rId3"/>
    <p:sldId id="371" r:id="rId4"/>
    <p:sldId id="372" r:id="rId5"/>
    <p:sldId id="259" r:id="rId6"/>
    <p:sldId id="260" r:id="rId7"/>
    <p:sldId id="261" r:id="rId8"/>
    <p:sldId id="262" r:id="rId9"/>
    <p:sldId id="263" r:id="rId10"/>
    <p:sldId id="264" r:id="rId11"/>
    <p:sldId id="273" r:id="rId12"/>
    <p:sldId id="274" r:id="rId13"/>
    <p:sldId id="265" r:id="rId14"/>
    <p:sldId id="266" r:id="rId15"/>
    <p:sldId id="267" r:id="rId16"/>
    <p:sldId id="275" r:id="rId17"/>
    <p:sldId id="268" r:id="rId18"/>
    <p:sldId id="269" r:id="rId19"/>
    <p:sldId id="270" r:id="rId20"/>
    <p:sldId id="271" r:id="rId21"/>
    <p:sldId id="301" r:id="rId22"/>
    <p:sldId id="365" r:id="rId23"/>
    <p:sldId id="272" r:id="rId24"/>
    <p:sldId id="276" r:id="rId25"/>
    <p:sldId id="277" r:id="rId26"/>
    <p:sldId id="278" r:id="rId27"/>
    <p:sldId id="280" r:id="rId28"/>
    <p:sldId id="283" r:id="rId29"/>
    <p:sldId id="279" r:id="rId30"/>
    <p:sldId id="282" r:id="rId31"/>
    <p:sldId id="284" r:id="rId32"/>
    <p:sldId id="360" r:id="rId33"/>
    <p:sldId id="285" r:id="rId34"/>
    <p:sldId id="300" r:id="rId35"/>
    <p:sldId id="286" r:id="rId36"/>
    <p:sldId id="287" r:id="rId37"/>
    <p:sldId id="288" r:id="rId38"/>
    <p:sldId id="289" r:id="rId39"/>
    <p:sldId id="290" r:id="rId40"/>
    <p:sldId id="291" r:id="rId41"/>
    <p:sldId id="292" r:id="rId42"/>
    <p:sldId id="293" r:id="rId43"/>
    <p:sldId id="359" r:id="rId44"/>
    <p:sldId id="294" r:id="rId45"/>
    <p:sldId id="295" r:id="rId46"/>
    <p:sldId id="296" r:id="rId47"/>
    <p:sldId id="328" r:id="rId48"/>
    <p:sldId id="332" r:id="rId49"/>
    <p:sldId id="333" r:id="rId50"/>
    <p:sldId id="331" r:id="rId51"/>
    <p:sldId id="335" r:id="rId52"/>
    <p:sldId id="336" r:id="rId53"/>
    <p:sldId id="338" r:id="rId54"/>
    <p:sldId id="339" r:id="rId55"/>
    <p:sldId id="340" r:id="rId56"/>
    <p:sldId id="361" r:id="rId57"/>
    <p:sldId id="341" r:id="rId58"/>
    <p:sldId id="334" r:id="rId59"/>
    <p:sldId id="343" r:id="rId60"/>
    <p:sldId id="344" r:id="rId61"/>
    <p:sldId id="345" r:id="rId62"/>
    <p:sldId id="342" r:id="rId63"/>
    <p:sldId id="349" r:id="rId64"/>
    <p:sldId id="350" r:id="rId65"/>
    <p:sldId id="346" r:id="rId66"/>
    <p:sldId id="347" r:id="rId67"/>
    <p:sldId id="329" r:id="rId68"/>
    <p:sldId id="327" r:id="rId69"/>
    <p:sldId id="364" r:id="rId70"/>
    <p:sldId id="362" r:id="rId71"/>
    <p:sldId id="363" r:id="rId72"/>
    <p:sldId id="299" r:id="rId73"/>
    <p:sldId id="302" r:id="rId74"/>
    <p:sldId id="303" r:id="rId75"/>
    <p:sldId id="304" r:id="rId76"/>
    <p:sldId id="305" r:id="rId77"/>
    <p:sldId id="306" r:id="rId78"/>
    <p:sldId id="307" r:id="rId79"/>
    <p:sldId id="308" r:id="rId80"/>
    <p:sldId id="309" r:id="rId81"/>
    <p:sldId id="310" r:id="rId82"/>
    <p:sldId id="351" r:id="rId83"/>
    <p:sldId id="354" r:id="rId84"/>
    <p:sldId id="355" r:id="rId85"/>
    <p:sldId id="356" r:id="rId86"/>
    <p:sldId id="357" r:id="rId87"/>
    <p:sldId id="358" r:id="rId88"/>
    <p:sldId id="311" r:id="rId89"/>
    <p:sldId id="312" r:id="rId90"/>
    <p:sldId id="313" r:id="rId91"/>
    <p:sldId id="314" r:id="rId92"/>
    <p:sldId id="316" r:id="rId93"/>
    <p:sldId id="317" r:id="rId94"/>
    <p:sldId id="318" r:id="rId95"/>
    <p:sldId id="319" r:id="rId96"/>
    <p:sldId id="320" r:id="rId97"/>
    <p:sldId id="322" r:id="rId98"/>
    <p:sldId id="323" r:id="rId99"/>
    <p:sldId id="324" r:id="rId100"/>
    <p:sldId id="325" r:id="rId101"/>
    <p:sldId id="326" r:id="rId102"/>
  </p:sldIdLst>
  <p:sldSz cx="9144000" cy="6858000" type="screen4x3"/>
  <p:notesSz cx="6858000" cy="9144000"/>
  <p:custDataLst>
    <p:tags r:id="rId104"/>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5D4AA-8CEA-4075-8A91-E72AD62B90F7}" type="datetimeFigureOut">
              <a:rPr lang="id-ID" smtClean="0"/>
              <a:t>14/09/2019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C895D-0F5F-411E-9EC5-F9BCF68E6DE9}" type="slidenum">
              <a:rPr lang="id-ID" smtClean="0"/>
              <a:t>‹#›</a:t>
            </a:fld>
            <a:endParaRPr lang="id-ID"/>
          </a:p>
        </p:txBody>
      </p:sp>
    </p:spTree>
    <p:extLst>
      <p:ext uri="{BB962C8B-B14F-4D97-AF65-F5344CB8AC3E}">
        <p14:creationId xmlns:p14="http://schemas.microsoft.com/office/powerpoint/2010/main" val="262377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B65C895D-0F5F-411E-9EC5-F9BCF68E6DE9}" type="slidenum">
              <a:rPr lang="id-ID" smtClean="0"/>
              <a:t>1</a:t>
            </a:fld>
            <a:endParaRPr lang="id-ID"/>
          </a:p>
        </p:txBody>
      </p:sp>
    </p:spTree>
    <p:extLst>
      <p:ext uri="{BB962C8B-B14F-4D97-AF65-F5344CB8AC3E}">
        <p14:creationId xmlns:p14="http://schemas.microsoft.com/office/powerpoint/2010/main" val="343170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B65C895D-0F5F-411E-9EC5-F9BCF68E6DE9}" type="slidenum">
              <a:rPr lang="id-ID" smtClean="0"/>
              <a:t>2</a:t>
            </a:fld>
            <a:endParaRPr lang="id-ID"/>
          </a:p>
        </p:txBody>
      </p:sp>
    </p:spTree>
    <p:extLst>
      <p:ext uri="{BB962C8B-B14F-4D97-AF65-F5344CB8AC3E}">
        <p14:creationId xmlns:p14="http://schemas.microsoft.com/office/powerpoint/2010/main" val="159580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B65C895D-0F5F-411E-9EC5-F9BCF68E6DE9}" type="slidenum">
              <a:rPr lang="id-ID" smtClean="0"/>
              <a:t>5</a:t>
            </a:fld>
            <a:endParaRPr lang="id-ID"/>
          </a:p>
        </p:txBody>
      </p:sp>
    </p:spTree>
    <p:extLst>
      <p:ext uri="{BB962C8B-B14F-4D97-AF65-F5344CB8AC3E}">
        <p14:creationId xmlns:p14="http://schemas.microsoft.com/office/powerpoint/2010/main" val="285431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B65C895D-0F5F-411E-9EC5-F9BCF68E6DE9}" type="slidenum">
              <a:rPr lang="id-ID" smtClean="0"/>
              <a:t>6</a:t>
            </a:fld>
            <a:endParaRPr lang="id-ID"/>
          </a:p>
        </p:txBody>
      </p:sp>
    </p:spTree>
    <p:extLst>
      <p:ext uri="{BB962C8B-B14F-4D97-AF65-F5344CB8AC3E}">
        <p14:creationId xmlns:p14="http://schemas.microsoft.com/office/powerpoint/2010/main" val="155604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6BC8BBAF-856B-4046-8A4E-DEA920E1B207}" type="datetimeFigureOut">
              <a:rPr lang="id-ID" smtClean="0"/>
              <a:t>14/09/2019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372A301-17A4-4984-AE77-28393D37701E}" type="slidenum">
              <a:rPr lang="id-ID" smtClean="0"/>
              <a:t>‹#›</a:t>
            </a:fld>
            <a:endParaRPr lang="id-ID"/>
          </a:p>
        </p:txBody>
      </p:sp>
    </p:spTree>
    <p:extLst>
      <p:ext uri="{BB962C8B-B14F-4D97-AF65-F5344CB8AC3E}">
        <p14:creationId xmlns:p14="http://schemas.microsoft.com/office/powerpoint/2010/main" val="22199602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BC8BBAF-856B-4046-8A4E-DEA920E1B207}" type="datetimeFigureOut">
              <a:rPr lang="id-ID" smtClean="0"/>
              <a:t>14/09/2019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372A301-17A4-4984-AE77-28393D37701E}" type="slidenum">
              <a:rPr lang="id-ID" smtClean="0"/>
              <a:t>‹#›</a:t>
            </a:fld>
            <a:endParaRPr lang="id-ID"/>
          </a:p>
        </p:txBody>
      </p:sp>
    </p:spTree>
    <p:extLst>
      <p:ext uri="{BB962C8B-B14F-4D97-AF65-F5344CB8AC3E}">
        <p14:creationId xmlns:p14="http://schemas.microsoft.com/office/powerpoint/2010/main" val="171577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BC8BBAF-856B-4046-8A4E-DEA920E1B207}" type="datetimeFigureOut">
              <a:rPr lang="id-ID" smtClean="0"/>
              <a:t>14/09/2019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372A301-17A4-4984-AE77-28393D37701E}" type="slidenum">
              <a:rPr lang="id-ID" smtClean="0"/>
              <a:t>‹#›</a:t>
            </a:fld>
            <a:endParaRPr lang="id-ID"/>
          </a:p>
        </p:txBody>
      </p:sp>
    </p:spTree>
    <p:extLst>
      <p:ext uri="{BB962C8B-B14F-4D97-AF65-F5344CB8AC3E}">
        <p14:creationId xmlns:p14="http://schemas.microsoft.com/office/powerpoint/2010/main" val="299976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BC8BBAF-856B-4046-8A4E-DEA920E1B207}" type="datetimeFigureOut">
              <a:rPr lang="id-ID" smtClean="0"/>
              <a:t>14/09/2019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372A301-17A4-4984-AE77-28393D37701E}" type="slidenum">
              <a:rPr lang="id-ID" smtClean="0"/>
              <a:t>‹#›</a:t>
            </a:fld>
            <a:endParaRPr lang="id-ID"/>
          </a:p>
        </p:txBody>
      </p:sp>
    </p:spTree>
    <p:extLst>
      <p:ext uri="{BB962C8B-B14F-4D97-AF65-F5344CB8AC3E}">
        <p14:creationId xmlns:p14="http://schemas.microsoft.com/office/powerpoint/2010/main" val="29181994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8BBAF-856B-4046-8A4E-DEA920E1B207}" type="datetimeFigureOut">
              <a:rPr lang="id-ID" smtClean="0"/>
              <a:t>14/09/2019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372A301-17A4-4984-AE77-28393D37701E}" type="slidenum">
              <a:rPr lang="id-ID" smtClean="0"/>
              <a:t>‹#›</a:t>
            </a:fld>
            <a:endParaRPr lang="id-ID"/>
          </a:p>
        </p:txBody>
      </p:sp>
    </p:spTree>
    <p:extLst>
      <p:ext uri="{BB962C8B-B14F-4D97-AF65-F5344CB8AC3E}">
        <p14:creationId xmlns:p14="http://schemas.microsoft.com/office/powerpoint/2010/main" val="404407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6BC8BBAF-856B-4046-8A4E-DEA920E1B207}" type="datetimeFigureOut">
              <a:rPr lang="id-ID" smtClean="0"/>
              <a:t>14/09/2019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372A301-17A4-4984-AE77-28393D37701E}" type="slidenum">
              <a:rPr lang="id-ID" smtClean="0"/>
              <a:t>‹#›</a:t>
            </a:fld>
            <a:endParaRPr lang="id-ID"/>
          </a:p>
        </p:txBody>
      </p:sp>
    </p:spTree>
    <p:extLst>
      <p:ext uri="{BB962C8B-B14F-4D97-AF65-F5344CB8AC3E}">
        <p14:creationId xmlns:p14="http://schemas.microsoft.com/office/powerpoint/2010/main" val="20628408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6BC8BBAF-856B-4046-8A4E-DEA920E1B207}" type="datetimeFigureOut">
              <a:rPr lang="id-ID" smtClean="0"/>
              <a:t>14/09/2019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372A301-17A4-4984-AE77-28393D37701E}" type="slidenum">
              <a:rPr lang="id-ID" smtClean="0"/>
              <a:t>‹#›</a:t>
            </a:fld>
            <a:endParaRPr lang="id-ID"/>
          </a:p>
        </p:txBody>
      </p:sp>
    </p:spTree>
    <p:extLst>
      <p:ext uri="{BB962C8B-B14F-4D97-AF65-F5344CB8AC3E}">
        <p14:creationId xmlns:p14="http://schemas.microsoft.com/office/powerpoint/2010/main" val="9839214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6BC8BBAF-856B-4046-8A4E-DEA920E1B207}" type="datetimeFigureOut">
              <a:rPr lang="id-ID" smtClean="0"/>
              <a:t>14/09/2019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372A301-17A4-4984-AE77-28393D37701E}" type="slidenum">
              <a:rPr lang="id-ID" smtClean="0"/>
              <a:t>‹#›</a:t>
            </a:fld>
            <a:endParaRPr lang="id-ID"/>
          </a:p>
        </p:txBody>
      </p:sp>
    </p:spTree>
    <p:extLst>
      <p:ext uri="{BB962C8B-B14F-4D97-AF65-F5344CB8AC3E}">
        <p14:creationId xmlns:p14="http://schemas.microsoft.com/office/powerpoint/2010/main" val="254524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8BBAF-856B-4046-8A4E-DEA920E1B207}" type="datetimeFigureOut">
              <a:rPr lang="id-ID" smtClean="0"/>
              <a:t>14/09/2019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372A301-17A4-4984-AE77-28393D37701E}" type="slidenum">
              <a:rPr lang="id-ID" smtClean="0"/>
              <a:t>‹#›</a:t>
            </a:fld>
            <a:endParaRPr lang="id-ID"/>
          </a:p>
        </p:txBody>
      </p:sp>
    </p:spTree>
    <p:extLst>
      <p:ext uri="{BB962C8B-B14F-4D97-AF65-F5344CB8AC3E}">
        <p14:creationId xmlns:p14="http://schemas.microsoft.com/office/powerpoint/2010/main" val="28274169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8BBAF-856B-4046-8A4E-DEA920E1B207}" type="datetimeFigureOut">
              <a:rPr lang="id-ID" smtClean="0"/>
              <a:t>14/09/2019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372A301-17A4-4984-AE77-28393D37701E}" type="slidenum">
              <a:rPr lang="id-ID" smtClean="0"/>
              <a:t>‹#›</a:t>
            </a:fld>
            <a:endParaRPr lang="id-ID"/>
          </a:p>
        </p:txBody>
      </p:sp>
    </p:spTree>
    <p:extLst>
      <p:ext uri="{BB962C8B-B14F-4D97-AF65-F5344CB8AC3E}">
        <p14:creationId xmlns:p14="http://schemas.microsoft.com/office/powerpoint/2010/main" val="117076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8BBAF-856B-4046-8A4E-DEA920E1B207}" type="datetimeFigureOut">
              <a:rPr lang="id-ID" smtClean="0"/>
              <a:t>14/09/2019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372A301-17A4-4984-AE77-28393D37701E}" type="slidenum">
              <a:rPr lang="id-ID" smtClean="0"/>
              <a:t>‹#›</a:t>
            </a:fld>
            <a:endParaRPr lang="id-ID"/>
          </a:p>
        </p:txBody>
      </p:sp>
    </p:spTree>
    <p:extLst>
      <p:ext uri="{BB962C8B-B14F-4D97-AF65-F5344CB8AC3E}">
        <p14:creationId xmlns:p14="http://schemas.microsoft.com/office/powerpoint/2010/main" val="3661997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BBAF-856B-4046-8A4E-DEA920E1B207}" type="datetimeFigureOut">
              <a:rPr lang="id-ID" smtClean="0"/>
              <a:t>14/09/2019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2A301-17A4-4984-AE77-28393D37701E}" type="slidenum">
              <a:rPr lang="id-ID" smtClean="0"/>
              <a:t>‹#›</a:t>
            </a:fld>
            <a:endParaRPr lang="id-ID"/>
          </a:p>
        </p:txBody>
      </p:sp>
    </p:spTree>
    <p:extLst>
      <p:ext uri="{BB962C8B-B14F-4D97-AF65-F5344CB8AC3E}">
        <p14:creationId xmlns:p14="http://schemas.microsoft.com/office/powerpoint/2010/main" val="2912866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5115" y="260648"/>
            <a:ext cx="6069093" cy="1470025"/>
          </a:xfrm>
        </p:spPr>
        <p:txBody>
          <a:bodyPr/>
          <a:lstStyle/>
          <a:p>
            <a:r>
              <a:rPr lang="id-ID" b="1" dirty="0" smtClean="0">
                <a:solidFill>
                  <a:srgbClr val="00B050"/>
                </a:solidFill>
              </a:rPr>
              <a:t>Bimbingan Karir</a:t>
            </a:r>
            <a:endParaRPr lang="id-ID" b="1" dirty="0">
              <a:solidFill>
                <a:srgbClr val="00B050"/>
              </a:solidFill>
            </a:endParaRPr>
          </a:p>
        </p:txBody>
      </p:sp>
      <p:sp>
        <p:nvSpPr>
          <p:cNvPr id="3" name="Subtitle 2"/>
          <p:cNvSpPr>
            <a:spLocks noGrp="1"/>
          </p:cNvSpPr>
          <p:nvPr>
            <p:ph type="subTitle" idx="1"/>
          </p:nvPr>
        </p:nvSpPr>
        <p:spPr>
          <a:xfrm>
            <a:off x="5580112" y="0"/>
            <a:ext cx="3563888" cy="1556792"/>
          </a:xfrm>
        </p:spPr>
        <p:txBody>
          <a:bodyPr>
            <a:normAutofit/>
          </a:bodyPr>
          <a:lstStyle/>
          <a:p>
            <a:r>
              <a:rPr lang="id-ID" sz="2000" b="1" dirty="0" smtClean="0">
                <a:solidFill>
                  <a:srgbClr val="FF0000"/>
                </a:solidFill>
              </a:rPr>
              <a:t>Linda Dwi Sholikhah</a:t>
            </a:r>
          </a:p>
          <a:p>
            <a:r>
              <a:rPr lang="id-ID" sz="2000" b="1" dirty="0" smtClean="0">
                <a:solidFill>
                  <a:srgbClr val="FF0000"/>
                </a:solidFill>
              </a:rPr>
              <a:t>Yusuf Hasan Baharudin</a:t>
            </a:r>
          </a:p>
          <a:p>
            <a:r>
              <a:rPr lang="id-ID" sz="2000" b="1" dirty="0" smtClean="0">
                <a:solidFill>
                  <a:srgbClr val="FF0000"/>
                </a:solidFill>
              </a:rPr>
              <a:t>Novela Nadia Fardah</a:t>
            </a:r>
            <a:endParaRPr lang="id-ID" sz="2000" b="1" dirty="0">
              <a:solidFill>
                <a:srgbClr val="FF0000"/>
              </a:solidFill>
            </a:endParaRPr>
          </a:p>
        </p:txBody>
      </p:sp>
    </p:spTree>
    <p:custDataLst>
      <p:tags r:id="rId1"/>
    </p:custDataLst>
    <p:extLst>
      <p:ext uri="{BB962C8B-B14F-4D97-AF65-F5344CB8AC3E}">
        <p14:creationId xmlns:p14="http://schemas.microsoft.com/office/powerpoint/2010/main" val="323068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Pilot</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a:bodyPr>
          <a:lstStyle/>
          <a:p>
            <a:r>
              <a:rPr lang="id-ID" dirty="0"/>
              <a:t>menerbangkan sebuah pesawat di udara yang berisi puluhan bahkan ratusan penumpang agar tiba sampai tujuan dengan selamat. </a:t>
            </a:r>
            <a:endParaRPr lang="id-ID" dirty="0" smtClean="0"/>
          </a:p>
          <a:p>
            <a:r>
              <a:rPr lang="id-ID" dirty="0"/>
              <a:t>Jenjang pendidikan: SD,SMP ,</a:t>
            </a:r>
            <a:r>
              <a:rPr lang="id-ID" dirty="0" smtClean="0"/>
              <a:t>SMA (IPA)/SMK Penerbangan, sekolah Tinggi penerbangan</a:t>
            </a:r>
          </a:p>
        </p:txBody>
      </p:sp>
      <p:pic>
        <p:nvPicPr>
          <p:cNvPr id="5122" name="Picture 2" descr="C:\Users\LINDA\Pictures\images (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3456384" cy="367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55656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Psikiater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a:bodyPr>
          <a:lstStyle/>
          <a:p>
            <a:r>
              <a:rPr lang="id-ID" dirty="0"/>
              <a:t>profesi dokter spesialistik yang memiliki spesialisasi dalam diagnosis dan penanganan gangguan emosional. Psikiater tidak hanya menangani masalah gangguan jiwa berat, tetapi juga </a:t>
            </a:r>
            <a:r>
              <a:rPr lang="id-ID" dirty="0" smtClean="0"/>
              <a:t>ringan</a:t>
            </a:r>
          </a:p>
          <a:p>
            <a:r>
              <a:rPr lang="id-ID" dirty="0"/>
              <a:t>Jenjang pendidikan: SD,SMP ,SMA, Perguruan Tinggi (program </a:t>
            </a:r>
            <a:r>
              <a:rPr lang="id-ID" dirty="0" smtClean="0"/>
              <a:t>studi kedokteran) spseialis kedoketran jiwa</a:t>
            </a:r>
            <a:endParaRPr lang="id-ID" dirty="0"/>
          </a:p>
        </p:txBody>
      </p:sp>
      <p:pic>
        <p:nvPicPr>
          <p:cNvPr id="11266" name="Picture 2" descr="C:\Users\LINDA\Pictures\kkljkj.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76872"/>
            <a:ext cx="404018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4682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483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Masinis</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T</a:t>
            </a:r>
            <a:r>
              <a:rPr lang="fi-FI" dirty="0" smtClean="0"/>
              <a:t>ugas </a:t>
            </a:r>
            <a:r>
              <a:rPr lang="fi-FI" dirty="0"/>
              <a:t>menjalankan kereta api</a:t>
            </a:r>
            <a:r>
              <a:rPr lang="fi-FI" dirty="0" smtClean="0"/>
              <a:t>.</a:t>
            </a:r>
            <a:endParaRPr lang="id-ID" dirty="0" smtClean="0"/>
          </a:p>
          <a:p>
            <a:r>
              <a:rPr lang="id-ID" dirty="0"/>
              <a:t>Jenjang pendidikan: SD,SMP ,</a:t>
            </a:r>
            <a:r>
              <a:rPr lang="id-ID" dirty="0" smtClean="0"/>
              <a:t>SMA(IPA)/ SMK(jurusan listrik, mesin, otomotif, </a:t>
            </a:r>
            <a:r>
              <a:rPr lang="id-ID" dirty="0"/>
              <a:t>Perguruan </a:t>
            </a:r>
            <a:r>
              <a:rPr lang="id-ID" dirty="0" smtClean="0"/>
              <a:t>Tinggi (badan pelatihan teknik traksi (BPTT) jogja</a:t>
            </a:r>
          </a:p>
          <a:p>
            <a:pPr marL="0" indent="0">
              <a:buNone/>
            </a:pPr>
            <a:endParaRPr lang="id-ID" dirty="0"/>
          </a:p>
        </p:txBody>
      </p:sp>
      <p:pic>
        <p:nvPicPr>
          <p:cNvPr id="4098" name="Picture 2" descr="C:\Users\LINDA\Pictures\1344281658.jpe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425621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92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Nakhoda</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T</a:t>
            </a:r>
            <a:r>
              <a:rPr lang="id-ID" dirty="0" smtClean="0"/>
              <a:t>ugas </a:t>
            </a:r>
            <a:r>
              <a:rPr lang="id-ID" dirty="0"/>
              <a:t>menjalankan kapal</a:t>
            </a:r>
            <a:r>
              <a:rPr lang="id-ID" dirty="0" smtClean="0"/>
              <a:t>.</a:t>
            </a:r>
          </a:p>
          <a:p>
            <a:r>
              <a:rPr lang="id-ID" dirty="0"/>
              <a:t>Jenjang pendidikan: SD,SMP ,</a:t>
            </a:r>
            <a:r>
              <a:rPr lang="id-ID" dirty="0" smtClean="0"/>
              <a:t>SMA (IPA)/SMK Pelayaran( jurusan nautika), sekolah Tinggi Ilmu pelayaran program studi nautika/politeknik pelayaran program studi nautika</a:t>
            </a:r>
          </a:p>
        </p:txBody>
      </p:sp>
      <p:pic>
        <p:nvPicPr>
          <p:cNvPr id="5122" name="Picture 2" descr="C:\Users\LINDA\Pictures\20-16-tahun-di-kapal.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348880"/>
            <a:ext cx="418680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00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Pramugari</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M</a:t>
            </a:r>
            <a:r>
              <a:rPr lang="id-ID" dirty="0" smtClean="0"/>
              <a:t>elayani kebutuhan penumpang dalam pesawat.</a:t>
            </a:r>
          </a:p>
          <a:p>
            <a:r>
              <a:rPr lang="id-ID" dirty="0"/>
              <a:t>Jenjang pendidikan: SD,SMP ,SMA/SMK, Perguruan </a:t>
            </a:r>
            <a:r>
              <a:rPr lang="id-ID" dirty="0" smtClean="0"/>
              <a:t>Tinggi (pendidikan staff penerbangan dan pramugari) di lampung, jakarta dan jogjakarta</a:t>
            </a:r>
          </a:p>
        </p:txBody>
      </p:sp>
      <p:pic>
        <p:nvPicPr>
          <p:cNvPr id="6146" name="Picture 2" descr="C:\Users\LINDA\Pictures\DSrmC-1VMAAPQS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417386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99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Dosen</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mengajar mahasiswa di perguruan tinggi</a:t>
            </a:r>
            <a:r>
              <a:rPr lang="id-ID" dirty="0" smtClean="0"/>
              <a:t>.</a:t>
            </a:r>
          </a:p>
          <a:p>
            <a:r>
              <a:rPr lang="id-ID" dirty="0"/>
              <a:t>Jenjang pendidikan: SD,SMP ,SMA/SMK, </a:t>
            </a:r>
            <a:r>
              <a:rPr lang="id-ID" dirty="0" smtClean="0"/>
              <a:t>Strata-1. Strata-2. Minimal pendidikan S2/Magister</a:t>
            </a:r>
          </a:p>
          <a:p>
            <a:pPr marL="0" indent="0">
              <a:buNone/>
            </a:pPr>
            <a:endParaRPr lang="id-ID" dirty="0"/>
          </a:p>
        </p:txBody>
      </p:sp>
      <p:pic>
        <p:nvPicPr>
          <p:cNvPr id="7170" name="Picture 2" descr="C:\Users\LINDA\Pictures\teacher-assisting-student-at-chalkboard.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04018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246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Bidan</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merawat ibu hamil, membantu persalinan, dan merawat bayi yang baru lahir. </a:t>
            </a:r>
            <a:endParaRPr lang="id-ID" dirty="0" smtClean="0"/>
          </a:p>
          <a:p>
            <a:r>
              <a:rPr lang="id-ID" dirty="0"/>
              <a:t>Jenjang pendidikan: SD,SMP ,</a:t>
            </a:r>
            <a:r>
              <a:rPr lang="id-ID" dirty="0" smtClean="0"/>
              <a:t>SMA(IPA), </a:t>
            </a:r>
            <a:r>
              <a:rPr lang="id-ID" dirty="0"/>
              <a:t>Perguruan </a:t>
            </a:r>
            <a:r>
              <a:rPr lang="id-ID" dirty="0" smtClean="0"/>
              <a:t>Tinggi (Kebidanan)</a:t>
            </a:r>
          </a:p>
        </p:txBody>
      </p:sp>
      <p:pic>
        <p:nvPicPr>
          <p:cNvPr id="8194" name="Picture 2" descr="C:\Users\LINDA\Pictures\CIRDhVcUwAEiZD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492896"/>
            <a:ext cx="4186808"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70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Perawat</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tugas </a:t>
            </a:r>
            <a:r>
              <a:rPr lang="id-ID" dirty="0"/>
              <a:t>membantu dokter dalam merawat pasien</a:t>
            </a:r>
            <a:r>
              <a:rPr lang="id-ID" dirty="0" smtClean="0"/>
              <a:t>.</a:t>
            </a:r>
          </a:p>
          <a:p>
            <a:r>
              <a:rPr lang="id-ID" dirty="0"/>
              <a:t>Jenjang pendidikan: SD,SMP ,</a:t>
            </a:r>
            <a:r>
              <a:rPr lang="id-ID" dirty="0" smtClean="0"/>
              <a:t>SMA/SMK (perawat), </a:t>
            </a:r>
            <a:r>
              <a:rPr lang="id-ID" dirty="0"/>
              <a:t>Perguruan </a:t>
            </a:r>
            <a:r>
              <a:rPr lang="id-ID" dirty="0" smtClean="0"/>
              <a:t>Tinggi (program studi perawat), pendidikan profesi 1 tahun.</a:t>
            </a:r>
          </a:p>
        </p:txBody>
      </p:sp>
      <p:pic>
        <p:nvPicPr>
          <p:cNvPr id="6146" name="Picture 2" descr="C:\Users\LINDA\Pictures\index.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1560" y="2348880"/>
            <a:ext cx="381642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394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Apoteker</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melayani dan mengawasi peracikan dan penyerahan obat, memberikan informasi yang berkaitan dengan penggunaan obat</a:t>
            </a:r>
            <a:r>
              <a:rPr lang="id-ID" dirty="0" smtClean="0"/>
              <a:t>.</a:t>
            </a:r>
          </a:p>
          <a:p>
            <a:r>
              <a:rPr lang="id-ID" dirty="0"/>
              <a:t>Jenjang pendidikan: SD,SMP ,</a:t>
            </a:r>
            <a:r>
              <a:rPr lang="id-ID" dirty="0" smtClean="0"/>
              <a:t>SMA (IPA)/SMK (farmasi), </a:t>
            </a:r>
            <a:r>
              <a:rPr lang="id-ID" dirty="0"/>
              <a:t>Perguruan </a:t>
            </a:r>
            <a:r>
              <a:rPr lang="id-ID" dirty="0" smtClean="0"/>
              <a:t>Tinggi (program studi farmasi). Pendidikan 1 tahun profesi apoteker.</a:t>
            </a:r>
          </a:p>
        </p:txBody>
      </p:sp>
      <p:pic>
        <p:nvPicPr>
          <p:cNvPr id="9218" name="Picture 2" descr="C:\Users\LINDA\Pictures\Apoteker-Spesiali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446449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4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Hakim</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membuat keputusan untuk menjatuhkan hukuman atau membebaskan seorang terhadap terdakwa / termohon dalam persidangan sesuai hukum yang berlaku</a:t>
            </a:r>
            <a:r>
              <a:rPr lang="id-ID" dirty="0" smtClean="0"/>
              <a:t>.</a:t>
            </a:r>
          </a:p>
          <a:p>
            <a:r>
              <a:rPr lang="id-ID" dirty="0"/>
              <a:t>Jenjang pendidikan: SD,SMP ,</a:t>
            </a:r>
            <a:r>
              <a:rPr lang="id-ID" dirty="0" smtClean="0"/>
              <a:t>SMA, </a:t>
            </a:r>
            <a:r>
              <a:rPr lang="id-ID" dirty="0"/>
              <a:t>Perguruan </a:t>
            </a:r>
            <a:r>
              <a:rPr lang="id-ID" dirty="0" smtClean="0"/>
              <a:t>Tinggi (program studi Hukum)</a:t>
            </a:r>
          </a:p>
        </p:txBody>
      </p:sp>
      <p:pic>
        <p:nvPicPr>
          <p:cNvPr id="1026" name="Picture 2" descr="C:\Users\LINDA\Pictures\605522_62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348880"/>
            <a:ext cx="425881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09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Jaksa</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T</a:t>
            </a:r>
            <a:r>
              <a:rPr lang="id-ID" dirty="0" smtClean="0"/>
              <a:t>ugas </a:t>
            </a:r>
            <a:r>
              <a:rPr lang="id-ID" dirty="0"/>
              <a:t>mengajukan tuntutan kepada terdakwa (terdakwa = orang yang diduga melakukan pelanggaran hukum</a:t>
            </a:r>
            <a:r>
              <a:rPr lang="id-ID" dirty="0" smtClean="0"/>
              <a:t>)</a:t>
            </a:r>
          </a:p>
          <a:p>
            <a:r>
              <a:rPr lang="id-ID" dirty="0"/>
              <a:t>Jenjang pendidikan: SD,SMP ,SMA, Perguruan Tinggi (program studi Hukum)</a:t>
            </a:r>
          </a:p>
          <a:p>
            <a:pPr marL="0" indent="0">
              <a:buNone/>
            </a:pPr>
            <a:endParaRPr lang="id-ID" dirty="0" smtClean="0"/>
          </a:p>
        </p:txBody>
      </p:sp>
      <p:pic>
        <p:nvPicPr>
          <p:cNvPr id="2050" name="Picture 2" descr="C:\Users\LINDA\Pictures\image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348880"/>
            <a:ext cx="3816424" cy="388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041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51520" y="332656"/>
            <a:ext cx="7344816" cy="6120680"/>
          </a:xfrm>
          <a:blipFill>
            <a:blip r:embed="rId4"/>
            <a:stretch>
              <a:fillRect/>
            </a:stretch>
          </a:blipFill>
        </p:spPr>
        <p:txBody>
          <a:bodyPr/>
          <a:lstStyle/>
          <a:p>
            <a:pPr marL="0" indent="0">
              <a:buNone/>
            </a:pPr>
            <a:endParaRPr lang="id-ID" dirty="0"/>
          </a:p>
        </p:txBody>
      </p:sp>
      <p:sp>
        <p:nvSpPr>
          <p:cNvPr id="11" name="Action Button: Custom 10">
            <a:hlinkClick r:id="" action="ppaction://noaction" highlightClick="1"/>
          </p:cNvPr>
          <p:cNvSpPr/>
          <p:nvPr/>
        </p:nvSpPr>
        <p:spPr>
          <a:xfrm>
            <a:off x="6156176" y="5805264"/>
            <a:ext cx="1080120" cy="648072"/>
          </a:xfrm>
          <a:prstGeom prst="actionButtonBlank">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Action Button: Custom 11">
            <a:hlinkClick r:id="" action="ppaction://noaction" highlightClick="1"/>
          </p:cNvPr>
          <p:cNvSpPr/>
          <p:nvPr/>
        </p:nvSpPr>
        <p:spPr>
          <a:xfrm flipH="1">
            <a:off x="7668344" y="5805264"/>
            <a:ext cx="1080120" cy="648072"/>
          </a:xfrm>
          <a:prstGeom prst="actionButtonBlank">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Rectangle 1"/>
          <p:cNvSpPr/>
          <p:nvPr/>
        </p:nvSpPr>
        <p:spPr>
          <a:xfrm>
            <a:off x="7668344" y="415663"/>
            <a:ext cx="1008112"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800" b="1" spc="50" dirty="0" smtClean="0">
                <a:ln w="11430"/>
                <a:solidFill>
                  <a:schemeClr val="tx1">
                    <a:lumMod val="95000"/>
                    <a:lumOff val="5000"/>
                  </a:schemeClr>
                </a:solidFill>
                <a:effectLst>
                  <a:outerShdw blurRad="76200" dist="50800" dir="5400000" algn="tl" rotWithShape="0">
                    <a:srgbClr val="000000">
                      <a:alpha val="65000"/>
                    </a:srgbClr>
                  </a:outerShdw>
                </a:effectLst>
              </a:rPr>
              <a:t>SMA</a:t>
            </a:r>
            <a:endParaRPr lang="id-ID" sz="2800" b="1" spc="50" dirty="0">
              <a:ln w="11430"/>
              <a:solidFill>
                <a:schemeClr val="tx1">
                  <a:lumMod val="95000"/>
                  <a:lumOff val="5000"/>
                </a:schemeClr>
              </a:solidFill>
              <a:effectLst>
                <a:outerShdw blurRad="76200" dist="50800" dir="5400000" algn="tl" rotWithShape="0">
                  <a:srgbClr val="000000">
                    <a:alpha val="65000"/>
                  </a:srgbClr>
                </a:outerShdw>
              </a:effectLst>
            </a:endParaRPr>
          </a:p>
        </p:txBody>
      </p:sp>
      <p:sp>
        <p:nvSpPr>
          <p:cNvPr id="13" name="Rectangle 12"/>
          <p:cNvSpPr/>
          <p:nvPr/>
        </p:nvSpPr>
        <p:spPr>
          <a:xfrm>
            <a:off x="6732240" y="1556792"/>
            <a:ext cx="1008112"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800" b="1" spc="50" dirty="0" smtClean="0">
                <a:ln w="11430"/>
                <a:solidFill>
                  <a:schemeClr val="tx1">
                    <a:lumMod val="95000"/>
                    <a:lumOff val="5000"/>
                  </a:schemeClr>
                </a:solidFill>
                <a:effectLst>
                  <a:outerShdw blurRad="76200" dist="50800" dir="5400000" algn="tl" rotWithShape="0">
                    <a:srgbClr val="000000">
                      <a:alpha val="65000"/>
                    </a:srgbClr>
                  </a:outerShdw>
                </a:effectLst>
              </a:rPr>
              <a:t>SMK</a:t>
            </a:r>
            <a:endParaRPr lang="id-ID" sz="2800" b="1" spc="50" dirty="0">
              <a:ln w="11430"/>
              <a:solidFill>
                <a:schemeClr val="tx1">
                  <a:lumMod val="95000"/>
                  <a:lumOff val="5000"/>
                </a:schemeClr>
              </a:solidFill>
              <a:effectLst>
                <a:outerShdw blurRad="76200" dist="50800" dir="5400000" algn="tl" rotWithShape="0">
                  <a:srgbClr val="000000">
                    <a:alpha val="65000"/>
                  </a:srgbClr>
                </a:outerShdw>
              </a:effectLst>
            </a:endParaRPr>
          </a:p>
        </p:txBody>
      </p:sp>
      <p:sp>
        <p:nvSpPr>
          <p:cNvPr id="14" name="Rectangle 13"/>
          <p:cNvSpPr/>
          <p:nvPr/>
        </p:nvSpPr>
        <p:spPr>
          <a:xfrm>
            <a:off x="2915816" y="188640"/>
            <a:ext cx="1512168" cy="576063"/>
          </a:xfrm>
          <a:prstGeom prst="rect">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800" b="1" spc="50" dirty="0" smtClean="0">
                <a:ln w="11430"/>
                <a:solidFill>
                  <a:schemeClr val="tx1">
                    <a:lumMod val="95000"/>
                    <a:lumOff val="5000"/>
                  </a:schemeClr>
                </a:solidFill>
                <a:effectLst>
                  <a:outerShdw blurRad="76200" dist="50800" dir="5400000" algn="tl" rotWithShape="0">
                    <a:srgbClr val="000000">
                      <a:alpha val="65000"/>
                    </a:srgbClr>
                  </a:outerShdw>
                </a:effectLst>
              </a:rPr>
              <a:t>KURSUS</a:t>
            </a:r>
            <a:endParaRPr lang="id-ID" sz="2800" b="1" spc="50" dirty="0">
              <a:ln w="11430"/>
              <a:solidFill>
                <a:schemeClr val="tx1">
                  <a:lumMod val="95000"/>
                  <a:lumOff val="5000"/>
                </a:schemeClr>
              </a:solidFill>
              <a:effectLst>
                <a:outerShdw blurRad="76200" dist="50800" dir="5400000" algn="tl" rotWithShape="0">
                  <a:srgbClr val="000000">
                    <a:alpha val="65000"/>
                  </a:srgbClr>
                </a:outerShdw>
              </a:effectLst>
            </a:endParaRPr>
          </a:p>
        </p:txBody>
      </p:sp>
      <p:sp>
        <p:nvSpPr>
          <p:cNvPr id="9" name="Cloud Callout 8"/>
          <p:cNvSpPr/>
          <p:nvPr/>
        </p:nvSpPr>
        <p:spPr>
          <a:xfrm flipH="1">
            <a:off x="251520" y="1066784"/>
            <a:ext cx="2195736" cy="980015"/>
          </a:xfrm>
          <a:prstGeom prst="cloudCallout">
            <a:avLst>
              <a:gd name="adj1" fmla="val -32180"/>
              <a:gd name="adj2" fmla="val 99600"/>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b="1" dirty="0" smtClean="0"/>
              <a:t>PILIH MANA YA???</a:t>
            </a:r>
            <a:endParaRPr lang="id-ID" b="1" dirty="0"/>
          </a:p>
        </p:txBody>
      </p:sp>
    </p:spTree>
    <p:custDataLst>
      <p:tags r:id="rId1"/>
    </p:custDataLst>
    <p:extLst>
      <p:ext uri="{BB962C8B-B14F-4D97-AF65-F5344CB8AC3E}">
        <p14:creationId xmlns:p14="http://schemas.microsoft.com/office/powerpoint/2010/main" val="150918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Advokat (pengacara)</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memberikan bantuan hukum / melakukan pembelaan kepada seorang terdakwa dalam persidangan</a:t>
            </a:r>
            <a:r>
              <a:rPr lang="id-ID" dirty="0" smtClean="0"/>
              <a:t>.</a:t>
            </a:r>
          </a:p>
          <a:p>
            <a:pPr lvl="0"/>
            <a:r>
              <a:rPr lang="id-ID" dirty="0"/>
              <a:t>Jenjang pendidikan: SD,SMP ,SMA, Perguruan Tinggi (program studi Hukum</a:t>
            </a:r>
            <a:r>
              <a:rPr lang="id-ID" dirty="0" smtClean="0"/>
              <a:t>) </a:t>
            </a:r>
            <a:r>
              <a:rPr lang="id-ID" dirty="0">
                <a:sym typeface="Wingdings"/>
              </a:rPr>
              <a:t></a:t>
            </a:r>
            <a:r>
              <a:rPr lang="id-ID" dirty="0"/>
              <a:t> pendidikan profesi advokat</a:t>
            </a:r>
          </a:p>
          <a:p>
            <a:endParaRPr lang="id-ID" dirty="0"/>
          </a:p>
          <a:p>
            <a:endParaRPr lang="id-ID" dirty="0" smtClean="0"/>
          </a:p>
        </p:txBody>
      </p:sp>
      <p:pic>
        <p:nvPicPr>
          <p:cNvPr id="3074" name="Picture 2" descr="C:\Users\LINDA\Pictures\pengacara-otto-hasibuan-dan-jessic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348880"/>
            <a:ext cx="404018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77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Psikolog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a:bodyPr>
          <a:lstStyle/>
          <a:p>
            <a:r>
              <a:rPr lang="id-ID" dirty="0" smtClean="0"/>
              <a:t>Membantu memahami perilaku manusia, apapun bentuk perilaku itu, jadi tidak hanya sebatas masalah kejiwaan saja. Justru bila hal tersebut berkaitan dengan masalah kejiwaan</a:t>
            </a:r>
          </a:p>
          <a:p>
            <a:pPr lvl="0"/>
            <a:r>
              <a:rPr lang="id-ID" dirty="0"/>
              <a:t>Jenjang pendidikan: SD,SMP ,SMA, Perguruan Tinggi (program studi </a:t>
            </a:r>
            <a:r>
              <a:rPr lang="id-ID" dirty="0" smtClean="0"/>
              <a:t>psikologi)</a:t>
            </a:r>
            <a:r>
              <a:rPr lang="id-ID" dirty="0">
                <a:sym typeface="Wingdings"/>
              </a:rPr>
              <a:t> </a:t>
            </a:r>
            <a:r>
              <a:rPr lang="id-ID" dirty="0"/>
              <a:t> S2 psikologi profesi</a:t>
            </a:r>
          </a:p>
          <a:p>
            <a:endParaRPr lang="id-ID" dirty="0"/>
          </a:p>
          <a:p>
            <a:endParaRPr lang="id-ID" dirty="0" smtClean="0"/>
          </a:p>
        </p:txBody>
      </p:sp>
      <p:pic>
        <p:nvPicPr>
          <p:cNvPr id="13314" name="Picture 2" descr="C:\Users\LINDA\Pictures\mmn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04018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22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Konselor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85000" lnSpcReduction="20000"/>
          </a:bodyPr>
          <a:lstStyle/>
          <a:p>
            <a:r>
              <a:rPr lang="id-ID" dirty="0"/>
              <a:t>orang yang memberikan bimbingan dan konseling kepada kliennya melalui interaksi langsung maupun tidak langsung agar dapat menyelesaikan permasalahan yang dihadapi kliennya serta usaha mengembangkan potensi yang dimilikinya guna menjadi pribadi yang mandiri</a:t>
            </a:r>
            <a:r>
              <a:rPr lang="id-ID" dirty="0" smtClean="0"/>
              <a:t>.</a:t>
            </a:r>
          </a:p>
          <a:p>
            <a:r>
              <a:rPr lang="id-ID" dirty="0"/>
              <a:t>Jenjang pendidikan: SD,SMP ,SMA, Perguruan Tinggi (program studi </a:t>
            </a:r>
            <a:r>
              <a:rPr lang="id-ID" dirty="0" smtClean="0"/>
              <a:t>bimbingan dan konseling). Pendidikan profesi konselor selama 1tahun</a:t>
            </a:r>
            <a:endParaRPr lang="id-ID" dirty="0"/>
          </a:p>
          <a:p>
            <a:endParaRPr lang="id-ID" dirty="0" smtClean="0"/>
          </a:p>
        </p:txBody>
      </p:sp>
      <p:pic>
        <p:nvPicPr>
          <p:cNvPr id="12290" name="Picture 2" descr="C:\Users\LINDA\Pictures\jjlq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04018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78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Arsitek</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merancang </a:t>
            </a:r>
            <a:r>
              <a:rPr lang="id-ID" dirty="0"/>
              <a:t>desain suatu bangunan</a:t>
            </a:r>
            <a:r>
              <a:rPr lang="id-ID" dirty="0" smtClean="0"/>
              <a:t>. Rumah, sekolah, gedung-gedung, dll</a:t>
            </a:r>
          </a:p>
          <a:p>
            <a:r>
              <a:rPr lang="id-ID" dirty="0"/>
              <a:t>Jenjang pendidikan: SD,SMP ,</a:t>
            </a:r>
            <a:r>
              <a:rPr lang="id-ID" dirty="0" smtClean="0"/>
              <a:t>SMA(IPA)/SMK (teknik bangunan), </a:t>
            </a:r>
            <a:r>
              <a:rPr lang="id-ID" dirty="0"/>
              <a:t>Perguruan Tinggi (program studi </a:t>
            </a:r>
            <a:r>
              <a:rPr lang="id-ID" dirty="0" smtClean="0"/>
              <a:t>arsitektur)</a:t>
            </a:r>
            <a:endParaRPr lang="id-ID" dirty="0"/>
          </a:p>
          <a:p>
            <a:endParaRPr lang="id-ID" dirty="0" smtClean="0"/>
          </a:p>
        </p:txBody>
      </p:sp>
      <p:pic>
        <p:nvPicPr>
          <p:cNvPr id="7170" name="Picture 2" descr="C:\Users\LINDA\Pictures\img1sah.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04018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64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Akuntan</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Pekerjaannya adalah </a:t>
            </a:r>
            <a:r>
              <a:rPr lang="id-ID" dirty="0"/>
              <a:t>melakukan pembukuan </a:t>
            </a:r>
            <a:r>
              <a:rPr lang="id-ID" dirty="0" smtClean="0"/>
              <a:t>keuangan di perusahaan, cv, PT dll</a:t>
            </a:r>
          </a:p>
          <a:p>
            <a:r>
              <a:rPr lang="id-ID" dirty="0"/>
              <a:t>Jenjang pendidikan: SD,SMP ,</a:t>
            </a:r>
            <a:r>
              <a:rPr lang="id-ID" dirty="0" smtClean="0"/>
              <a:t>SMA (IPS)/SMK (Akuntansi), </a:t>
            </a:r>
            <a:r>
              <a:rPr lang="id-ID" dirty="0"/>
              <a:t>Perguruan Tinggi (program studi </a:t>
            </a:r>
            <a:r>
              <a:rPr lang="id-ID" dirty="0" smtClean="0"/>
              <a:t>ekonomi) </a:t>
            </a:r>
            <a:r>
              <a:rPr lang="id-ID" dirty="0" smtClean="0">
                <a:sym typeface="Wingdings" pitchFamily="2" charset="2"/>
              </a:rPr>
              <a:t> pendidikan profesi akuntansi</a:t>
            </a:r>
            <a:endParaRPr lang="id-ID" dirty="0"/>
          </a:p>
          <a:p>
            <a:endParaRPr lang="id-ID" dirty="0" smtClean="0"/>
          </a:p>
        </p:txBody>
      </p:sp>
      <p:pic>
        <p:nvPicPr>
          <p:cNvPr id="8194" name="Picture 2" descr="C:\Users\LINDA\Pictures\Akuntan-800x30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2348880"/>
            <a:ext cx="439248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951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Aktor/aktris</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dirty="0"/>
          </a:p>
        </p:txBody>
      </p:sp>
      <p:sp>
        <p:nvSpPr>
          <p:cNvPr id="6" name="Content Placeholder 5"/>
          <p:cNvSpPr>
            <a:spLocks noGrp="1"/>
          </p:cNvSpPr>
          <p:nvPr>
            <p:ph sz="quarter" idx="4"/>
          </p:nvPr>
        </p:nvSpPr>
        <p:spPr/>
        <p:txBody>
          <a:bodyPr/>
          <a:lstStyle/>
          <a:p>
            <a:r>
              <a:rPr lang="id-ID" dirty="0"/>
              <a:t>Aktor (laki-laki) /  Aktris (perempuan), memerankan suatu tokoh dalam film, sinetron, </a:t>
            </a:r>
            <a:r>
              <a:rPr lang="id-ID" dirty="0" smtClean="0"/>
              <a:t>dll</a:t>
            </a:r>
          </a:p>
          <a:p>
            <a:r>
              <a:rPr lang="id-ID" dirty="0"/>
              <a:t>Jenjang pendidikan: SD,SMP ,SMA, </a:t>
            </a:r>
            <a:r>
              <a:rPr lang="id-ID" dirty="0" smtClean="0"/>
              <a:t>kursus akting (di bandung, di jakarta) Perguruan </a:t>
            </a:r>
            <a:r>
              <a:rPr lang="id-ID" dirty="0"/>
              <a:t>Tinggi (program studi </a:t>
            </a:r>
            <a:r>
              <a:rPr lang="id-ID" dirty="0" smtClean="0"/>
              <a:t>acting)</a:t>
            </a:r>
            <a:endParaRPr lang="id-ID" dirty="0"/>
          </a:p>
          <a:p>
            <a:endParaRPr lang="id-ID" dirty="0" smtClean="0"/>
          </a:p>
        </p:txBody>
      </p:sp>
      <p:pic>
        <p:nvPicPr>
          <p:cNvPr id="9218" name="Picture 2" descr="C:\Users\LINDA\Pictures\raffi-ahmad-rafathar-dan-nagita-slavina-aa_20180327_17202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420888"/>
            <a:ext cx="404018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81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Produser dan </a:t>
            </a:r>
            <a:r>
              <a:rPr lang="id-ID" dirty="0"/>
              <a:t>Sutradara</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Produser Bertanggung </a:t>
            </a:r>
            <a:r>
              <a:rPr lang="id-ID" dirty="0"/>
              <a:t>jawab pada </a:t>
            </a:r>
            <a:r>
              <a:rPr lang="id-ID" b="1" dirty="0"/>
              <a:t>keseluruhan </a:t>
            </a:r>
            <a:r>
              <a:rPr lang="id-ID" dirty="0" smtClean="0"/>
              <a:t>film.</a:t>
            </a:r>
          </a:p>
          <a:p>
            <a:r>
              <a:rPr lang="id-ID" dirty="0" smtClean="0"/>
              <a:t>Sutradara: </a:t>
            </a:r>
            <a:r>
              <a:rPr lang="de-DE" dirty="0"/>
              <a:t>Bertanggung jawab kepada semua </a:t>
            </a:r>
            <a:r>
              <a:rPr lang="de-DE" b="1" dirty="0"/>
              <a:t>proses </a:t>
            </a:r>
            <a:r>
              <a:rPr lang="de-DE" b="1" dirty="0" smtClean="0"/>
              <a:t>Kreatif</a:t>
            </a:r>
            <a:endParaRPr lang="id-ID" b="1" dirty="0" smtClean="0"/>
          </a:p>
          <a:p>
            <a:r>
              <a:rPr lang="id-ID" dirty="0"/>
              <a:t>Jenjang pendidikan: SD,SMP ,</a:t>
            </a:r>
            <a:r>
              <a:rPr lang="id-ID" dirty="0" smtClean="0"/>
              <a:t>SMA/SMK, </a:t>
            </a:r>
            <a:r>
              <a:rPr lang="id-ID" dirty="0"/>
              <a:t>Perguruan </a:t>
            </a:r>
            <a:r>
              <a:rPr lang="id-ID" dirty="0" smtClean="0"/>
              <a:t>Tinggi jurusan cinematography and film</a:t>
            </a:r>
            <a:endParaRPr lang="id-ID" dirty="0"/>
          </a:p>
          <a:p>
            <a:endParaRPr lang="id-ID" dirty="0" smtClean="0"/>
          </a:p>
        </p:txBody>
      </p:sp>
      <p:pic>
        <p:nvPicPr>
          <p:cNvPr id="10242" name="Picture 2" descr="C:\Users\LINDA\Pictures\140224bpekerjaa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2492896"/>
            <a:ext cx="4330824"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370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Penyanyi</a:t>
            </a:r>
          </a:p>
        </p:txBody>
      </p:sp>
      <p:sp>
        <p:nvSpPr>
          <p:cNvPr id="3" name="Text Placeholder 2"/>
          <p:cNvSpPr>
            <a:spLocks noGrp="1"/>
          </p:cNvSpPr>
          <p:nvPr>
            <p:ph type="body" idx="1"/>
          </p:nvPr>
        </p:nvSpPr>
        <p:spPr/>
        <p:txBody>
          <a:bodyPr/>
          <a:lstStyle/>
          <a:p>
            <a:endParaRPr lang="id-ID" dirty="0"/>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bernyanyi </a:t>
            </a:r>
            <a:r>
              <a:rPr lang="id-ID" dirty="0"/>
              <a:t>dalam suatu pertunjukan musik atau dalam studio (perekaman lagu</a:t>
            </a:r>
            <a:r>
              <a:rPr lang="id-ID" dirty="0" smtClean="0"/>
              <a:t>)</a:t>
            </a:r>
          </a:p>
          <a:p>
            <a:r>
              <a:rPr lang="id-ID" dirty="0"/>
              <a:t>Jenjang pendidikan: SD,SMP ,</a:t>
            </a:r>
            <a:r>
              <a:rPr lang="id-ID" dirty="0" smtClean="0"/>
              <a:t>SMA/SMK, kurusu menyanyi, Perguruan </a:t>
            </a:r>
            <a:r>
              <a:rPr lang="id-ID" dirty="0"/>
              <a:t>Tinggi (program studi </a:t>
            </a:r>
            <a:r>
              <a:rPr lang="id-ID" dirty="0" smtClean="0"/>
              <a:t>seni)</a:t>
            </a:r>
            <a:endParaRPr lang="id-ID" dirty="0"/>
          </a:p>
          <a:p>
            <a:endParaRPr lang="id-ID" dirty="0"/>
          </a:p>
        </p:txBody>
      </p:sp>
      <p:pic>
        <p:nvPicPr>
          <p:cNvPr id="11266" name="Picture 2" descr="C:\Users\LINDA\Pictures\s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381642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554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Seniman</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B</a:t>
            </a:r>
            <a:r>
              <a:rPr lang="sv-SE" dirty="0" smtClean="0"/>
              <a:t>erkreasi </a:t>
            </a:r>
            <a:r>
              <a:rPr lang="sv-SE" dirty="0"/>
              <a:t>dalam bidang seni, mengadakan pertunjukan atau pameran seni, dll</a:t>
            </a:r>
            <a:r>
              <a:rPr lang="sv-SE" dirty="0" smtClean="0"/>
              <a:t>.</a:t>
            </a:r>
            <a:endParaRPr lang="id-ID" dirty="0" smtClean="0"/>
          </a:p>
          <a:p>
            <a:r>
              <a:rPr lang="id-ID" dirty="0"/>
              <a:t>Jenjang pendidikan: SD,SMP ,</a:t>
            </a:r>
            <a:r>
              <a:rPr lang="id-ID" dirty="0" smtClean="0"/>
              <a:t>SMA/SMK, </a:t>
            </a:r>
            <a:r>
              <a:rPr lang="id-ID" dirty="0"/>
              <a:t>Perguruan Tinggi (program studi </a:t>
            </a:r>
            <a:r>
              <a:rPr lang="id-ID" dirty="0" smtClean="0"/>
              <a:t>seni)</a:t>
            </a:r>
            <a:endParaRPr lang="id-ID" dirty="0"/>
          </a:p>
          <a:p>
            <a:endParaRPr lang="id-ID" dirty="0"/>
          </a:p>
        </p:txBody>
      </p:sp>
      <p:pic>
        <p:nvPicPr>
          <p:cNvPr id="15362" name="Picture 2" descr="C:\Users\LINDA\Pictures\soimah-pamer-makan-pecel-ditemani-lauk--f4f3e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2492896"/>
            <a:ext cx="424847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11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Wartawan</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tugas </a:t>
            </a:r>
            <a:r>
              <a:rPr lang="id-ID" dirty="0"/>
              <a:t>mencari dan melaporkan berita / suatu peristiwa yang penting atau menarik</a:t>
            </a:r>
            <a:r>
              <a:rPr lang="id-ID" dirty="0" smtClean="0"/>
              <a:t>.</a:t>
            </a:r>
          </a:p>
          <a:p>
            <a:r>
              <a:rPr lang="id-ID" dirty="0"/>
              <a:t>Jenjang pendidikan: SD,SMP ,</a:t>
            </a:r>
            <a:r>
              <a:rPr lang="id-ID" dirty="0" smtClean="0"/>
              <a:t>SMA/SMK, </a:t>
            </a:r>
            <a:r>
              <a:rPr lang="id-ID" dirty="0"/>
              <a:t>Perguruan Tinggi (program studi </a:t>
            </a:r>
            <a:r>
              <a:rPr lang="id-ID" dirty="0" smtClean="0"/>
              <a:t>Jurnalistik)</a:t>
            </a:r>
            <a:endParaRPr lang="id-ID" dirty="0"/>
          </a:p>
          <a:p>
            <a:endParaRPr lang="id-ID" dirty="0"/>
          </a:p>
        </p:txBody>
      </p:sp>
      <p:pic>
        <p:nvPicPr>
          <p:cNvPr id="13314" name="Picture 2" descr="C:\Users\LINDA\Pictures\Pajak-678x38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564904"/>
            <a:ext cx="4258816" cy="33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176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19256" cy="144016"/>
          </a:xfrm>
        </p:spPr>
        <p:txBody>
          <a:bodyPr>
            <a:normAutofit fontScale="90000"/>
          </a:bodyPr>
          <a:lstStyle/>
          <a:p>
            <a:r>
              <a:rPr lang="id-ID" sz="1400" b="1" dirty="0" smtClean="0">
                <a:latin typeface="Times New Roman" pitchFamily="18" charset="0"/>
                <a:cs typeface="Times New Roman" pitchFamily="18" charset="0"/>
              </a:rPr>
              <a:t>Angket minat siswa</a:t>
            </a:r>
            <a:endParaRPr lang="id-ID" sz="14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367074"/>
              </p:ext>
            </p:extLst>
          </p:nvPr>
        </p:nvGraphicFramePr>
        <p:xfrm>
          <a:off x="467544" y="267407"/>
          <a:ext cx="8229600" cy="6545970"/>
        </p:xfrm>
        <a:graphic>
          <a:graphicData uri="http://schemas.openxmlformats.org/drawingml/2006/table">
            <a:tbl>
              <a:tblPr firstRow="1" bandRow="1">
                <a:tableStyleId>{0E3FDE45-AF77-4B5C-9715-49D594BDF05E}</a:tableStyleId>
              </a:tblPr>
              <a:tblGrid>
                <a:gridCol w="514400"/>
                <a:gridCol w="1224136"/>
                <a:gridCol w="5184576"/>
                <a:gridCol w="576064"/>
                <a:gridCol w="730424"/>
              </a:tblGrid>
              <a:tr h="54006">
                <a:tc>
                  <a:txBody>
                    <a:bodyPr/>
                    <a:lstStyle/>
                    <a:p>
                      <a:r>
                        <a:rPr lang="id-ID" sz="1100" dirty="0" smtClean="0"/>
                        <a:t>No </a:t>
                      </a:r>
                      <a:endParaRPr lang="id-ID" sz="1100" dirty="0">
                        <a:latin typeface="Times New Roman" pitchFamily="18" charset="0"/>
                        <a:cs typeface="Times New Roman" pitchFamily="18" charset="0"/>
                      </a:endParaRPr>
                    </a:p>
                  </a:txBody>
                  <a:tcPr marL="0" marR="0" marT="0" marB="0" anchor="ctr"/>
                </a:tc>
                <a:tc>
                  <a:txBody>
                    <a:bodyPr/>
                    <a:lstStyle/>
                    <a:p>
                      <a:r>
                        <a:rPr lang="id-ID" sz="1100" dirty="0" smtClean="0"/>
                        <a:t>Tipe </a:t>
                      </a:r>
                      <a:endParaRPr lang="id-ID" sz="1100" dirty="0">
                        <a:latin typeface="Times New Roman" pitchFamily="18" charset="0"/>
                        <a:cs typeface="Times New Roman" pitchFamily="18" charset="0"/>
                      </a:endParaRPr>
                    </a:p>
                  </a:txBody>
                  <a:tcPr marL="0" marR="0" marT="0" marB="0" anchor="ctr"/>
                </a:tc>
                <a:tc>
                  <a:txBody>
                    <a:bodyPr/>
                    <a:lstStyle/>
                    <a:p>
                      <a:r>
                        <a:rPr lang="id-ID" sz="1100" dirty="0" smtClean="0"/>
                        <a:t>Pernyataan </a:t>
                      </a:r>
                      <a:endParaRPr lang="id-ID" sz="1100" dirty="0">
                        <a:latin typeface="Times New Roman" pitchFamily="18" charset="0"/>
                        <a:cs typeface="Times New Roman" pitchFamily="18" charset="0"/>
                      </a:endParaRPr>
                    </a:p>
                  </a:txBody>
                  <a:tcPr marL="0" marR="0" marT="0" marB="0" anchor="ctr"/>
                </a:tc>
                <a:tc>
                  <a:txBody>
                    <a:bodyPr/>
                    <a:lstStyle/>
                    <a:p>
                      <a:r>
                        <a:rPr lang="id-ID" sz="1100" dirty="0" smtClean="0"/>
                        <a:t>Ya </a:t>
                      </a:r>
                      <a:endParaRPr lang="id-ID" sz="1100" dirty="0">
                        <a:latin typeface="Times New Roman" pitchFamily="18" charset="0"/>
                        <a:cs typeface="Times New Roman" pitchFamily="18" charset="0"/>
                      </a:endParaRPr>
                    </a:p>
                  </a:txBody>
                  <a:tcPr marL="0" marR="0" marT="0" marB="0" anchor="ctr"/>
                </a:tc>
                <a:tc>
                  <a:txBody>
                    <a:bodyPr/>
                    <a:lstStyle/>
                    <a:p>
                      <a:r>
                        <a:rPr lang="id-ID" sz="1100" dirty="0" smtClean="0"/>
                        <a:t>Tidak </a:t>
                      </a:r>
                      <a:endParaRPr lang="id-ID" sz="1100" dirty="0">
                        <a:latin typeface="Times New Roman" pitchFamily="18" charset="0"/>
                        <a:cs typeface="Times New Roman" pitchFamily="18" charset="0"/>
                      </a:endParaRPr>
                    </a:p>
                  </a:txBody>
                  <a:tcPr marL="0" marR="0" marT="0" marB="0" anchor="ctr"/>
                </a:tc>
              </a:tr>
              <a:tr h="270030">
                <a:tc>
                  <a:txBody>
                    <a:bodyPr/>
                    <a:lstStyle/>
                    <a:p>
                      <a:r>
                        <a:rPr lang="id-ID" sz="1100" dirty="0" smtClean="0"/>
                        <a:t>1</a:t>
                      </a:r>
                      <a:endParaRPr lang="id-ID" sz="1100" dirty="0">
                        <a:latin typeface="Times New Roman" pitchFamily="18" charset="0"/>
                        <a:cs typeface="Times New Roman" pitchFamily="18" charset="0"/>
                      </a:endParaRPr>
                    </a:p>
                  </a:txBody>
                  <a:tcPr marL="0" marR="0" marT="0" marB="0" anchor="ctr"/>
                </a:tc>
                <a:tc rowSpan="4">
                  <a:txBody>
                    <a:bodyPr/>
                    <a:lstStyle/>
                    <a:p>
                      <a:pPr algn="ctr"/>
                      <a:r>
                        <a:rPr lang="id-ID" sz="1100" dirty="0" smtClean="0"/>
                        <a:t>Realistis </a:t>
                      </a:r>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r>
                        <a:rPr lang="id-ID" sz="1100" dirty="0" smtClean="0"/>
                        <a:t>Saya senang</a:t>
                      </a:r>
                      <a:r>
                        <a:rPr lang="id-ID" sz="1100" baseline="0" dirty="0" smtClean="0"/>
                        <a:t> bekerja yang menggunakan ketrampilan fisik</a:t>
                      </a:r>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r>
              <a:tr h="270030">
                <a:tc>
                  <a:txBody>
                    <a:bodyPr/>
                    <a:lstStyle/>
                    <a:p>
                      <a:r>
                        <a:rPr lang="id-ID" sz="1100" dirty="0" smtClean="0"/>
                        <a:t>2</a:t>
                      </a:r>
                      <a:endParaRPr lang="id-ID" sz="1100" dirty="0">
                        <a:latin typeface="Times New Roman" pitchFamily="18" charset="0"/>
                        <a:cs typeface="Times New Roman" pitchFamily="18" charset="0"/>
                      </a:endParaRPr>
                    </a:p>
                  </a:txBody>
                  <a:tcPr marL="0" marR="0" marT="0" marB="0" anchor="ct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 tertarik pada pekerjaan yang mengandalkan</a:t>
                      </a:r>
                      <a:r>
                        <a:rPr lang="id-ID" sz="1100" baseline="0" dirty="0" smtClean="0"/>
                        <a:t> kekuatan otot. </a:t>
                      </a:r>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r>
              <a:tr h="270030">
                <a:tc>
                  <a:txBody>
                    <a:bodyPr/>
                    <a:lstStyle/>
                    <a:p>
                      <a:r>
                        <a:rPr lang="id-ID" sz="1100" dirty="0" smtClean="0"/>
                        <a:t>3</a:t>
                      </a:r>
                      <a:endParaRPr lang="id-ID" sz="1100" dirty="0">
                        <a:latin typeface="Times New Roman" pitchFamily="18" charset="0"/>
                        <a:cs typeface="Times New Roman" pitchFamily="18" charset="0"/>
                      </a:endParaRPr>
                    </a:p>
                  </a:txBody>
                  <a:tcPr marL="0" marR="0" marT="0" marB="0" anchor="ct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 enggan memilih pekerjaan</a:t>
                      </a:r>
                      <a:r>
                        <a:rPr lang="id-ID" sz="1100" baseline="0" dirty="0" smtClean="0"/>
                        <a:t> yang banyak menggunakan percakapan verbal</a:t>
                      </a:r>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r>
              <a:tr h="270030">
                <a:tc>
                  <a:txBody>
                    <a:bodyPr/>
                    <a:lstStyle/>
                    <a:p>
                      <a:r>
                        <a:rPr lang="id-ID" sz="1100" dirty="0" smtClean="0"/>
                        <a:t>4</a:t>
                      </a:r>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vMerge="1">
                  <a:txBody>
                    <a:bodyPr/>
                    <a:lstStyle/>
                    <a:p>
                      <a:endParaRPr lang="id-ID" sz="1100" dirty="0">
                        <a:latin typeface="Times New Roman" pitchFamily="18" charset="0"/>
                        <a:cs typeface="Times New Roman" pitchFamily="18"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100" dirty="0" smtClean="0"/>
                        <a:t>Saya senang</a:t>
                      </a:r>
                      <a:r>
                        <a:rPr lang="id-ID" sz="1100" baseline="0" dirty="0" smtClean="0"/>
                        <a:t> pekerjaan di luar ruangan</a:t>
                      </a:r>
                      <a:endParaRPr lang="id-ID" sz="1100" dirty="0" smtClean="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r>
              <a:tr h="270030">
                <a:tc>
                  <a:txBody>
                    <a:bodyPr/>
                    <a:lstStyle/>
                    <a:p>
                      <a:r>
                        <a:rPr lang="id-ID" sz="1100" dirty="0" smtClean="0"/>
                        <a:t>5</a:t>
                      </a:r>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c rowSpan="4">
                  <a:txBody>
                    <a:bodyPr/>
                    <a:lstStyle/>
                    <a:p>
                      <a:pPr algn="ctr"/>
                      <a:r>
                        <a:rPr lang="en-US" sz="1100" kern="1200" dirty="0" err="1" smtClean="0">
                          <a:effectLst/>
                        </a:rPr>
                        <a:t>Intelektual</a:t>
                      </a:r>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sz="1100" dirty="0" smtClean="0"/>
                        <a:t>Saya suka pekerjaan yang mengandalkan pemikiran</a:t>
                      </a:r>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r>
              <a:tr h="270030">
                <a:tc>
                  <a:txBody>
                    <a:bodyPr/>
                    <a:lstStyle/>
                    <a:p>
                      <a:r>
                        <a:rPr lang="id-ID" sz="1100" dirty="0" smtClean="0"/>
                        <a:t>6</a:t>
                      </a:r>
                      <a:endParaRPr lang="id-ID" sz="1100" dirty="0">
                        <a:latin typeface="Times New Roman" pitchFamily="18" charset="0"/>
                        <a:cs typeface="Times New Roman" pitchFamily="18" charset="0"/>
                      </a:endParaRPr>
                    </a:p>
                  </a:txBody>
                  <a:tcPr marL="0" marR="0" marT="0" marB="0" anchor="ct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 memiliki</a:t>
                      </a:r>
                      <a:r>
                        <a:rPr lang="id-ID" sz="1100" baseline="0" dirty="0" smtClean="0"/>
                        <a:t> kecapakan dalam menuangkan ide berupa tulisan.</a:t>
                      </a:r>
                      <a:endParaRPr lang="id-ID" sz="1100" dirty="0"/>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r>
              <a:tr h="270030">
                <a:tc>
                  <a:txBody>
                    <a:bodyPr/>
                    <a:lstStyle/>
                    <a:p>
                      <a:r>
                        <a:rPr lang="id-ID" sz="1100" dirty="0" smtClean="0"/>
                        <a:t>7</a:t>
                      </a:r>
                      <a:endParaRPr lang="id-ID" sz="1100" dirty="0">
                        <a:latin typeface="Times New Roman" pitchFamily="18" charset="0"/>
                        <a:cs typeface="Times New Roman" pitchFamily="18" charset="0"/>
                      </a:endParaRPr>
                    </a:p>
                  </a:txBody>
                  <a:tcPr marL="0" marR="0" marT="0" marB="0" anchor="ct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 memiliki rasa</a:t>
                      </a:r>
                      <a:r>
                        <a:rPr lang="id-ID" sz="1100" baseline="0" dirty="0" smtClean="0"/>
                        <a:t> ingin tahu yang besar</a:t>
                      </a:r>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r>
              <a:tr h="270030">
                <a:tc>
                  <a:txBody>
                    <a:bodyPr/>
                    <a:lstStyle/>
                    <a:p>
                      <a:r>
                        <a:rPr lang="id-ID" sz="1100" dirty="0" smtClean="0"/>
                        <a:t>8</a:t>
                      </a:r>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 senang </a:t>
                      </a:r>
                      <a:r>
                        <a:rPr lang="id-ID" sz="1100" baseline="0" dirty="0" smtClean="0"/>
                        <a:t> mengamati, membaca dan  sabar dalam mengkaji ilmu</a:t>
                      </a:r>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r>
              <a:tr h="270030">
                <a:tc>
                  <a:txBody>
                    <a:bodyPr/>
                    <a:lstStyle/>
                    <a:p>
                      <a:r>
                        <a:rPr lang="id-ID" sz="1100" dirty="0" smtClean="0"/>
                        <a:t>9</a:t>
                      </a:r>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c rowSpan="4">
                  <a:txBody>
                    <a:bodyPr/>
                    <a:lstStyle/>
                    <a:p>
                      <a:pPr algn="ctr"/>
                      <a:r>
                        <a:rPr lang="en-US" sz="1100" kern="1200" dirty="0" err="1" smtClean="0">
                          <a:effectLst/>
                        </a:rPr>
                        <a:t>Sosial</a:t>
                      </a:r>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sz="1100" dirty="0" smtClean="0"/>
                        <a:t>saya senang pekerjaan yang dapat membantu orang lain</a:t>
                      </a:r>
                      <a:endParaRPr lang="id-ID" sz="1100" dirty="0"/>
                    </a:p>
                  </a:txBody>
                  <a:tcPr marL="0" marR="0" marT="0" marB="0" anchor="ctr">
                    <a:lnT w="12700" cap="flat" cmpd="sng" algn="ctr">
                      <a:solidFill>
                        <a:schemeClr val="tx1"/>
                      </a:solidFill>
                      <a:prstDash val="solid"/>
                      <a:round/>
                      <a:headEnd type="none" w="med" len="med"/>
                      <a:tailEnd type="none" w="med" len="med"/>
                    </a:lnT>
                  </a:tcPr>
                </a:tc>
                <a:tc>
                  <a:txBody>
                    <a:bodyPr/>
                    <a:lstStyle/>
                    <a:p>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r>
              <a:tr h="270030">
                <a:tc>
                  <a:txBody>
                    <a:bodyPr/>
                    <a:lstStyle/>
                    <a:p>
                      <a:r>
                        <a:rPr lang="id-ID" sz="1100" dirty="0" smtClean="0"/>
                        <a:t>10</a:t>
                      </a:r>
                      <a:endParaRPr lang="id-ID" sz="1100" dirty="0">
                        <a:latin typeface="Times New Roman" pitchFamily="18" charset="0"/>
                        <a:cs typeface="Times New Roman" pitchFamily="18" charset="0"/>
                      </a:endParaRPr>
                    </a:p>
                  </a:txBody>
                  <a:tcPr marL="0" marR="0" marT="0" marB="0" anchor="ct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 pandai bergaul dan berbicara</a:t>
                      </a:r>
                      <a:endParaRPr lang="id-ID" sz="1100" dirty="0"/>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r>
              <a:tr h="270030">
                <a:tc>
                  <a:txBody>
                    <a:bodyPr/>
                    <a:lstStyle/>
                    <a:p>
                      <a:r>
                        <a:rPr lang="id-ID" sz="1100" dirty="0" smtClean="0"/>
                        <a:t>11</a:t>
                      </a:r>
                      <a:endParaRPr lang="id-ID" sz="1100" dirty="0">
                        <a:latin typeface="Times New Roman" pitchFamily="18" charset="0"/>
                        <a:cs typeface="Times New Roman" pitchFamily="18" charset="0"/>
                      </a:endParaRPr>
                    </a:p>
                  </a:txBody>
                  <a:tcPr marL="0" marR="0" marT="0" marB="0" anchor="ct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 memiliki</a:t>
                      </a:r>
                      <a:r>
                        <a:rPr lang="id-ID" sz="1100" baseline="0" dirty="0" smtClean="0"/>
                        <a:t> kecakapan verbal yang baik</a:t>
                      </a:r>
                      <a:endParaRPr lang="id-ID" sz="1100" dirty="0"/>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r>
              <a:tr h="270030">
                <a:tc>
                  <a:txBody>
                    <a:bodyPr/>
                    <a:lstStyle/>
                    <a:p>
                      <a:r>
                        <a:rPr lang="id-ID" sz="1100" dirty="0" smtClean="0"/>
                        <a:t>12</a:t>
                      </a:r>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 senang pekerjaan yang berhubungan langsung</a:t>
                      </a:r>
                      <a:r>
                        <a:rPr lang="id-ID" sz="1100" baseline="0" dirty="0" smtClean="0"/>
                        <a:t> dengan orang</a:t>
                      </a:r>
                      <a:endParaRPr lang="id-ID" sz="1100" dirty="0"/>
                    </a:p>
                  </a:txBody>
                  <a:tcPr marL="0" marR="0" marT="0" marB="0" anchor="ctr">
                    <a:lnB w="12700" cap="flat" cmpd="sng" algn="ctr">
                      <a:solidFill>
                        <a:schemeClr val="tx1"/>
                      </a:solidFill>
                      <a:prstDash val="solid"/>
                      <a:round/>
                      <a:headEnd type="none" w="med" len="med"/>
                      <a:tailEnd type="none" w="med" len="med"/>
                    </a:lnB>
                  </a:tcPr>
                </a:tc>
                <a:tc>
                  <a:txBody>
                    <a:bodyPr/>
                    <a:lstStyle/>
                    <a:p>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r>
              <a:tr h="270030">
                <a:tc>
                  <a:txBody>
                    <a:bodyPr/>
                    <a:lstStyle/>
                    <a:p>
                      <a:r>
                        <a:rPr lang="id-ID" sz="1100" dirty="0" smtClean="0"/>
                        <a:t>13</a:t>
                      </a:r>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c rowSpan="4">
                  <a:txBody>
                    <a:bodyPr/>
                    <a:lstStyle/>
                    <a:p>
                      <a:pPr algn="ctr"/>
                      <a:r>
                        <a:rPr lang="en-US" sz="1100" kern="1200" dirty="0" err="1" smtClean="0">
                          <a:effectLst/>
                        </a:rPr>
                        <a:t>Konvensional</a:t>
                      </a:r>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sz="1100" dirty="0" smtClean="0"/>
                        <a:t>Saya mudah</a:t>
                      </a:r>
                      <a:r>
                        <a:rPr lang="id-ID" sz="1100" baseline="0" dirty="0" smtClean="0"/>
                        <a:t> bergaul dan senang bekerjasama</a:t>
                      </a:r>
                      <a:endParaRPr lang="id-ID" sz="1100" dirty="0"/>
                    </a:p>
                  </a:txBody>
                  <a:tcPr marL="0" marR="0" marT="0" marB="0" anchor="ctr">
                    <a:lnT w="12700" cap="flat" cmpd="sng" algn="ctr">
                      <a:solidFill>
                        <a:schemeClr val="tx1"/>
                      </a:solidFill>
                      <a:prstDash val="solid"/>
                      <a:round/>
                      <a:headEnd type="none" w="med" len="med"/>
                      <a:tailEnd type="none" w="med" len="med"/>
                    </a:lnT>
                  </a:tcPr>
                </a:tc>
                <a:tc>
                  <a:txBody>
                    <a:bodyPr/>
                    <a:lstStyle/>
                    <a:p>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r>
              <a:tr h="270030">
                <a:tc>
                  <a:txBody>
                    <a:bodyPr/>
                    <a:lstStyle/>
                    <a:p>
                      <a:r>
                        <a:rPr lang="id-ID" sz="1100" dirty="0" smtClean="0"/>
                        <a:t>14</a:t>
                      </a:r>
                      <a:endParaRPr lang="id-ID" sz="1100" dirty="0">
                        <a:latin typeface="Times New Roman" pitchFamily="18" charset="0"/>
                        <a:cs typeface="Times New Roman" pitchFamily="18" charset="0"/>
                      </a:endParaRPr>
                    </a:p>
                  </a:txBody>
                  <a:tcPr marL="0" marR="0" marT="0" marB="0" anchor="ct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 senang pekerjaa</a:t>
                      </a:r>
                      <a:r>
                        <a:rPr lang="id-ID" sz="1100" baseline="0" dirty="0" smtClean="0"/>
                        <a:t>n rutin /teratur</a:t>
                      </a:r>
                      <a:r>
                        <a:rPr lang="id-ID" sz="1100" dirty="0" smtClean="0"/>
                        <a:t>dan konkret</a:t>
                      </a:r>
                      <a:endParaRPr lang="id-ID" sz="1100" dirty="0"/>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r>
              <a:tr h="270030">
                <a:tc>
                  <a:txBody>
                    <a:bodyPr/>
                    <a:lstStyle/>
                    <a:p>
                      <a:r>
                        <a:rPr lang="id-ID" sz="1100" dirty="0" smtClean="0"/>
                        <a:t>15</a:t>
                      </a:r>
                      <a:endParaRPr lang="id-ID" sz="1100" dirty="0">
                        <a:latin typeface="Times New Roman" pitchFamily="18" charset="0"/>
                        <a:cs typeface="Times New Roman" pitchFamily="18" charset="0"/>
                      </a:endParaRPr>
                    </a:p>
                  </a:txBody>
                  <a:tcPr marL="0" marR="0" marT="0" marB="0" anchor="ct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 tertarik pada pekerjaan menghitung</a:t>
                      </a:r>
                      <a:r>
                        <a:rPr lang="id-ID" sz="1100" baseline="0" dirty="0" smtClean="0"/>
                        <a:t> .</a:t>
                      </a:r>
                      <a:endParaRPr lang="id-ID" sz="1100" dirty="0"/>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r>
              <a:tr h="270030">
                <a:tc>
                  <a:txBody>
                    <a:bodyPr/>
                    <a:lstStyle/>
                    <a:p>
                      <a:r>
                        <a:rPr lang="id-ID" sz="1100" dirty="0" smtClean="0"/>
                        <a:t>16</a:t>
                      </a:r>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vMerge="1">
                  <a:txBody>
                    <a:bodyPr/>
                    <a:lstStyle/>
                    <a:p>
                      <a:endParaRPr lang="id-ID" sz="1100" dirty="0">
                        <a:latin typeface="Times New Roman" pitchFamily="18" charset="0"/>
                        <a:cs typeface="Times New Roman" pitchFamily="18"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100" dirty="0" smtClean="0"/>
                        <a:t>Saya senang </a:t>
                      </a:r>
                      <a:r>
                        <a:rPr lang="id-ID" sz="1100" baseline="0" dirty="0" smtClean="0"/>
                        <a:t>mematuhi peraturan</a:t>
                      </a:r>
                      <a:endParaRPr lang="id-ID" sz="1100" dirty="0" smtClean="0"/>
                    </a:p>
                  </a:txBody>
                  <a:tcPr marL="0" marR="0" marT="0" marB="0" anchor="ctr">
                    <a:lnB w="12700" cap="flat" cmpd="sng" algn="ctr">
                      <a:solidFill>
                        <a:schemeClr val="tx1"/>
                      </a:solidFill>
                      <a:prstDash val="solid"/>
                      <a:round/>
                      <a:headEnd type="none" w="med" len="med"/>
                      <a:tailEnd type="none" w="med" len="med"/>
                    </a:lnB>
                  </a:tcPr>
                </a:tc>
                <a:tc>
                  <a:txBody>
                    <a:bodyPr/>
                    <a:lstStyle/>
                    <a:p>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r>
              <a:tr h="270030">
                <a:tc>
                  <a:txBody>
                    <a:bodyPr/>
                    <a:lstStyle/>
                    <a:p>
                      <a:r>
                        <a:rPr lang="id-ID" sz="1100" dirty="0" smtClean="0"/>
                        <a:t>17</a:t>
                      </a:r>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c rowSpan="4">
                  <a:txBody>
                    <a:bodyPr/>
                    <a:lstStyle/>
                    <a:p>
                      <a:pPr algn="ctr"/>
                      <a:r>
                        <a:rPr lang="en-US" sz="1100" kern="1200" dirty="0" err="1" smtClean="0">
                          <a:effectLst/>
                        </a:rPr>
                        <a:t>Artistik</a:t>
                      </a:r>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sz="1100" dirty="0" smtClean="0"/>
                        <a:t>Saya senang pekerjaan yang tidak langsung berhubungan dengan orang lain</a:t>
                      </a:r>
                      <a:endParaRPr lang="id-ID" sz="1100" dirty="0"/>
                    </a:p>
                  </a:txBody>
                  <a:tcPr anchor="ctr">
                    <a:lnT w="12700" cap="flat" cmpd="sng" algn="ctr">
                      <a:solidFill>
                        <a:schemeClr val="tx1"/>
                      </a:solidFill>
                      <a:prstDash val="solid"/>
                      <a:round/>
                      <a:headEnd type="none" w="med" len="med"/>
                      <a:tailEnd type="none" w="med" len="med"/>
                    </a:lnT>
                  </a:tcPr>
                </a:tc>
                <a:tc>
                  <a:txBody>
                    <a:bodyPr/>
                    <a:lstStyle/>
                    <a:p>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r>
              <a:tr h="270030">
                <a:tc>
                  <a:txBody>
                    <a:bodyPr/>
                    <a:lstStyle/>
                    <a:p>
                      <a:r>
                        <a:rPr lang="id-ID" sz="1100" dirty="0" smtClean="0"/>
                        <a:t>18</a:t>
                      </a:r>
                      <a:endParaRPr lang="id-ID" sz="1100" dirty="0">
                        <a:latin typeface="Times New Roman" pitchFamily="18" charset="0"/>
                        <a:cs typeface="Times New Roman" pitchFamily="18" charset="0"/>
                      </a:endParaRPr>
                    </a:p>
                  </a:txBody>
                  <a:tcPr marL="0" marR="0" marT="0" marB="0" anchor="ctr"/>
                </a:tc>
                <a:tc vMerge="1">
                  <a:txBody>
                    <a:bodyPr/>
                    <a:lstStyle/>
                    <a:p>
                      <a:endParaRPr lang="id-ID" sz="1100" dirty="0">
                        <a:latin typeface="Times New Roman" pitchFamily="18" charset="0"/>
                        <a:cs typeface="Times New Roman" pitchFamily="18"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100" dirty="0" smtClean="0"/>
                        <a:t>Saya menghindari pekerjaan yang teratur</a:t>
                      </a:r>
                    </a:p>
                  </a:txBody>
                  <a:tcPr anchor="ctr"/>
                </a:tc>
                <a:tc>
                  <a:txBody>
                    <a:bodyPr/>
                    <a:lstStyle/>
                    <a:p>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r>
              <a:tr h="270030">
                <a:tc>
                  <a:txBody>
                    <a:bodyPr/>
                    <a:lstStyle/>
                    <a:p>
                      <a:r>
                        <a:rPr lang="id-ID" sz="1100" dirty="0" smtClean="0"/>
                        <a:t>19</a:t>
                      </a:r>
                      <a:endParaRPr lang="id-ID" sz="1100" dirty="0">
                        <a:latin typeface="Times New Roman" pitchFamily="18" charset="0"/>
                        <a:cs typeface="Times New Roman" pitchFamily="18" charset="0"/>
                      </a:endParaRPr>
                    </a:p>
                  </a:txBody>
                  <a:tcPr marL="0" marR="0" marT="0" marB="0" anchor="ct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a:t>
                      </a:r>
                      <a:r>
                        <a:rPr lang="id-ID" sz="1100" baseline="0" dirty="0" smtClean="0"/>
                        <a:t> mengungkapkan segala sesuatu mengkreasikan melalui media dalam bentuk seni</a:t>
                      </a:r>
                      <a:endParaRPr lang="id-ID" sz="1100" dirty="0"/>
                    </a:p>
                  </a:txBody>
                  <a:tcPr anchor="ctr"/>
                </a:tc>
                <a:tc>
                  <a:txBody>
                    <a:bodyPr/>
                    <a:lstStyle/>
                    <a:p>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r>
              <a:tr h="270030">
                <a:tc>
                  <a:txBody>
                    <a:bodyPr/>
                    <a:lstStyle/>
                    <a:p>
                      <a:r>
                        <a:rPr lang="id-ID" sz="1100" dirty="0" smtClean="0"/>
                        <a:t>20</a:t>
                      </a:r>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vMerge="1">
                  <a:txBody>
                    <a:bodyPr/>
                    <a:lstStyle/>
                    <a:p>
                      <a:endParaRPr lang="id-ID" sz="1100" dirty="0">
                        <a:latin typeface="Times New Roman" pitchFamily="18" charset="0"/>
                        <a:cs typeface="Times New Roman" pitchFamily="18"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100" dirty="0" smtClean="0"/>
                        <a:t>Saya memiliki kemampua</a:t>
                      </a:r>
                      <a:r>
                        <a:rPr lang="id-ID" sz="1100" baseline="0" dirty="0" smtClean="0"/>
                        <a:t> daya cipta rasa dan karsa yang tinggi</a:t>
                      </a:r>
                      <a:endParaRPr lang="id-ID" sz="1100" dirty="0" smtClean="0"/>
                    </a:p>
                  </a:txBody>
                  <a:tcPr anchor="ctr">
                    <a:lnB w="12700" cap="flat" cmpd="sng" algn="ctr">
                      <a:solidFill>
                        <a:schemeClr val="tx1"/>
                      </a:solidFill>
                      <a:prstDash val="solid"/>
                      <a:round/>
                      <a:headEnd type="none" w="med" len="med"/>
                      <a:tailEnd type="none" w="med" len="med"/>
                    </a:lnB>
                  </a:tcPr>
                </a:tc>
                <a:tc>
                  <a:txBody>
                    <a:bodyPr/>
                    <a:lstStyle/>
                    <a:p>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r>
              <a:tr h="270030">
                <a:tc>
                  <a:txBody>
                    <a:bodyPr/>
                    <a:lstStyle/>
                    <a:p>
                      <a:r>
                        <a:rPr lang="id-ID" sz="1100" dirty="0" smtClean="0"/>
                        <a:t>21</a:t>
                      </a:r>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c rowSpan="4">
                  <a:txBody>
                    <a:bodyPr/>
                    <a:lstStyle/>
                    <a:p>
                      <a:pPr algn="ctr"/>
                      <a:r>
                        <a:rPr lang="id-ID" sz="1100" dirty="0" smtClean="0"/>
                        <a:t>Pengusaha </a:t>
                      </a:r>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sz="1100" dirty="0" smtClean="0"/>
                        <a:t>Saya memiliki kemampuan</a:t>
                      </a:r>
                      <a:r>
                        <a:rPr lang="id-ID" sz="1100" baseline="0" dirty="0" smtClean="0"/>
                        <a:t> verbal yang baik</a:t>
                      </a:r>
                      <a:endParaRPr lang="id-ID" sz="1100" dirty="0"/>
                    </a:p>
                  </a:txBody>
                  <a:tcPr anchor="ctr">
                    <a:lnT w="12700" cap="flat" cmpd="sng" algn="ctr">
                      <a:solidFill>
                        <a:schemeClr val="tx1"/>
                      </a:solidFill>
                      <a:prstDash val="solid"/>
                      <a:round/>
                      <a:headEnd type="none" w="med" len="med"/>
                      <a:tailEnd type="none" w="med" len="med"/>
                    </a:lnT>
                  </a:tcPr>
                </a:tc>
                <a:tc>
                  <a:txBody>
                    <a:bodyPr/>
                    <a:lstStyle/>
                    <a:p>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endParaRPr lang="id-ID" sz="1100" dirty="0">
                        <a:latin typeface="Times New Roman" pitchFamily="18" charset="0"/>
                        <a:cs typeface="Times New Roman" pitchFamily="18" charset="0"/>
                      </a:endParaRPr>
                    </a:p>
                  </a:txBody>
                  <a:tcPr marL="0" marR="0" marT="0" marB="0" anchor="ctr">
                    <a:lnT w="12700" cap="flat" cmpd="sng" algn="ctr">
                      <a:solidFill>
                        <a:schemeClr val="tx1"/>
                      </a:solidFill>
                      <a:prstDash val="solid"/>
                      <a:round/>
                      <a:headEnd type="none" w="med" len="med"/>
                      <a:tailEnd type="none" w="med" len="med"/>
                    </a:lnT>
                  </a:tcPr>
                </a:tc>
              </a:tr>
              <a:tr h="270030">
                <a:tc>
                  <a:txBody>
                    <a:bodyPr/>
                    <a:lstStyle/>
                    <a:p>
                      <a:r>
                        <a:rPr lang="id-ID" sz="1100" dirty="0" smtClean="0"/>
                        <a:t>22</a:t>
                      </a:r>
                      <a:endParaRPr lang="id-ID" sz="1100" dirty="0">
                        <a:latin typeface="Times New Roman" pitchFamily="18" charset="0"/>
                        <a:cs typeface="Times New Roman" pitchFamily="18" charset="0"/>
                      </a:endParaRPr>
                    </a:p>
                  </a:txBody>
                  <a:tcPr marL="0" marR="0" marT="0" marB="0" anchor="ct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 senang</a:t>
                      </a:r>
                      <a:r>
                        <a:rPr lang="id-ID" sz="1100" baseline="0" dirty="0" smtClean="0"/>
                        <a:t> mengatur dan menjadi pemimpin</a:t>
                      </a:r>
                      <a:endParaRPr lang="id-ID" sz="1100" dirty="0"/>
                    </a:p>
                  </a:txBody>
                  <a:tcPr anchor="ctr"/>
                </a:tc>
                <a:tc>
                  <a:txBody>
                    <a:bodyPr/>
                    <a:lstStyle/>
                    <a:p>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r>
              <a:tr h="270030">
                <a:tc>
                  <a:txBody>
                    <a:bodyPr/>
                    <a:lstStyle/>
                    <a:p>
                      <a:r>
                        <a:rPr lang="id-ID" sz="1100" dirty="0" smtClean="0"/>
                        <a:t>23</a:t>
                      </a:r>
                      <a:endParaRPr lang="id-ID" sz="1100" dirty="0">
                        <a:latin typeface="Times New Roman" pitchFamily="18" charset="0"/>
                        <a:cs typeface="Times New Roman" pitchFamily="18" charset="0"/>
                      </a:endParaRPr>
                    </a:p>
                  </a:txBody>
                  <a:tcPr marL="0" marR="0" marT="0" marB="0" anchor="ct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 mampu mempengaruhi orang lain</a:t>
                      </a:r>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c>
                  <a:txBody>
                    <a:bodyPr/>
                    <a:lstStyle/>
                    <a:p>
                      <a:endParaRPr lang="id-ID" sz="1100" dirty="0">
                        <a:latin typeface="Times New Roman" pitchFamily="18" charset="0"/>
                        <a:cs typeface="Times New Roman" pitchFamily="18" charset="0"/>
                      </a:endParaRPr>
                    </a:p>
                  </a:txBody>
                  <a:tcPr marL="0" marR="0" marT="0" marB="0" anchor="ctr"/>
                </a:tc>
              </a:tr>
              <a:tr h="102390">
                <a:tc>
                  <a:txBody>
                    <a:bodyPr/>
                    <a:lstStyle/>
                    <a:p>
                      <a:r>
                        <a:rPr lang="id-ID" sz="1100" dirty="0" smtClean="0"/>
                        <a:t>24</a:t>
                      </a:r>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vMerge="1">
                  <a:txBody>
                    <a:bodyPr/>
                    <a:lstStyle/>
                    <a:p>
                      <a:endParaRPr lang="id-ID" sz="1100" dirty="0">
                        <a:latin typeface="Times New Roman" pitchFamily="18" charset="0"/>
                        <a:cs typeface="Times New Roman" pitchFamily="18" charset="0"/>
                      </a:endParaRPr>
                    </a:p>
                  </a:txBody>
                  <a:tcPr marL="0" marR="0" marT="0" marB="0"/>
                </a:tc>
                <a:tc>
                  <a:txBody>
                    <a:bodyPr/>
                    <a:lstStyle/>
                    <a:p>
                      <a:r>
                        <a:rPr lang="id-ID" sz="1100" dirty="0" smtClean="0"/>
                        <a:t>Saya mudah beradaptasi dengan orang lain</a:t>
                      </a:r>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endParaRPr lang="id-ID" sz="1100" dirty="0">
                        <a:latin typeface="Times New Roman" pitchFamily="18" charset="0"/>
                        <a:cs typeface="Times New Roman" pitchFamily="18" charset="0"/>
                      </a:endParaRPr>
                    </a:p>
                  </a:txBody>
                  <a:tcPr marL="0" marR="0" marT="0" marB="0" anchor="ct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1327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Hairstylist</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Menata rambut</a:t>
            </a:r>
          </a:p>
          <a:p>
            <a:r>
              <a:rPr lang="id-ID" dirty="0"/>
              <a:t>Jenjang pendidikan: SD,SMP ,</a:t>
            </a:r>
            <a:r>
              <a:rPr lang="id-ID" dirty="0" smtClean="0"/>
              <a:t>SMA/SMK (Tata Rias), </a:t>
            </a:r>
            <a:r>
              <a:rPr lang="id-ID" dirty="0"/>
              <a:t>Perguruan Tinggi (program studi </a:t>
            </a:r>
            <a:r>
              <a:rPr lang="id-ID" dirty="0" smtClean="0"/>
              <a:t>tata rias)</a:t>
            </a:r>
            <a:endParaRPr lang="id-ID" dirty="0"/>
          </a:p>
          <a:p>
            <a:endParaRPr lang="id-ID" dirty="0"/>
          </a:p>
        </p:txBody>
      </p:sp>
      <p:pic>
        <p:nvPicPr>
          <p:cNvPr id="12290" name="Picture 2" descr="C:\Users\LINDA\Pictures\q.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2564904"/>
            <a:ext cx="387054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99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Desainer Baju</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lnSpcReduction="10000"/>
          </a:bodyPr>
          <a:lstStyle/>
          <a:p>
            <a:r>
              <a:rPr lang="id-ID" dirty="0" smtClean="0"/>
              <a:t>membuat </a:t>
            </a:r>
            <a:r>
              <a:rPr lang="id-ID" dirty="0"/>
              <a:t>desain atau rancangan baju</a:t>
            </a:r>
            <a:r>
              <a:rPr lang="id-ID" dirty="0" smtClean="0"/>
              <a:t>.</a:t>
            </a:r>
          </a:p>
          <a:p>
            <a:r>
              <a:rPr lang="id-ID" dirty="0"/>
              <a:t>Dalam merancang busana, seorang desainer busana harus memiliki ketangkasan jari serta kestabilan lengan dan tangan agar rancangan yang ia buat dapat tergambar secara sempurna. </a:t>
            </a:r>
            <a:endParaRPr lang="id-ID" dirty="0" smtClean="0"/>
          </a:p>
          <a:p>
            <a:r>
              <a:rPr lang="id-ID" dirty="0"/>
              <a:t>Jenjang pendidikan: SD,SMP ,</a:t>
            </a:r>
            <a:r>
              <a:rPr lang="id-ID" dirty="0" smtClean="0"/>
              <a:t>SMA/SMK, </a:t>
            </a:r>
            <a:r>
              <a:rPr lang="id-ID" dirty="0"/>
              <a:t>Perguruan Tinggi (program studi </a:t>
            </a:r>
            <a:r>
              <a:rPr lang="id-ID" dirty="0" smtClean="0"/>
              <a:t>tata busana)</a:t>
            </a:r>
            <a:endParaRPr lang="id-ID" dirty="0"/>
          </a:p>
          <a:p>
            <a:endParaRPr lang="id-ID" dirty="0"/>
          </a:p>
        </p:txBody>
      </p:sp>
      <p:pic>
        <p:nvPicPr>
          <p:cNvPr id="13315" name="Picture 3" descr="C:\Users\LINDA\Pictures\large-fashion-designing-professionals-39e28ad5111460af2166f1dab7a3bea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76872"/>
            <a:ext cx="418680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55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Desain interior</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85000" lnSpcReduction="10000"/>
          </a:bodyPr>
          <a:lstStyle/>
          <a:p>
            <a:r>
              <a:rPr lang="id-ID" dirty="0"/>
              <a:t>desainer interior memiliki keterampilan untuk memilih </a:t>
            </a:r>
            <a:r>
              <a:rPr lang="id-ID" dirty="0" smtClean="0"/>
              <a:t>furnitur dan mendesain furnitur yang ada didalam rumah.</a:t>
            </a:r>
          </a:p>
          <a:p>
            <a:r>
              <a:rPr lang="id-ID" dirty="0" smtClean="0"/>
              <a:t>profesi </a:t>
            </a:r>
            <a:r>
              <a:rPr lang="id-ID" dirty="0"/>
              <a:t>yang bertanggung jawab atas keseluruhan proses desain interior yang terdiri dari perencanaan, penataan dan perancangan ruang-ruang interior</a:t>
            </a:r>
            <a:r>
              <a:rPr lang="id-ID" dirty="0" smtClean="0"/>
              <a:t>.</a:t>
            </a:r>
          </a:p>
          <a:p>
            <a:r>
              <a:rPr lang="id-ID" dirty="0"/>
              <a:t>Jenjang pendidikan: SD,SMP ,</a:t>
            </a:r>
            <a:r>
              <a:rPr lang="id-ID" dirty="0" smtClean="0"/>
              <a:t>SMA/SMK, </a:t>
            </a:r>
            <a:r>
              <a:rPr lang="id-ID" dirty="0"/>
              <a:t>Perguruan Tinggi (program studi </a:t>
            </a:r>
            <a:r>
              <a:rPr lang="id-ID" dirty="0" smtClean="0"/>
              <a:t>Desain interior)</a:t>
            </a:r>
            <a:endParaRPr lang="id-ID" dirty="0"/>
          </a:p>
          <a:p>
            <a:endParaRPr lang="id-ID" dirty="0"/>
          </a:p>
        </p:txBody>
      </p:sp>
      <p:pic>
        <p:nvPicPr>
          <p:cNvPr id="14338" name="Picture 2" descr="C:\Users\LINDA\Pictures\hii.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7" y="2204864"/>
            <a:ext cx="4104456" cy="388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33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Kasir</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tugasnya </a:t>
            </a:r>
            <a:r>
              <a:rPr lang="id-ID" dirty="0"/>
              <a:t>adalah melayani pembayaran atas pembelian barang atau jasa seperti di toko, kafe, rumah sakit, dll</a:t>
            </a:r>
            <a:r>
              <a:rPr lang="id-ID" dirty="0" smtClean="0"/>
              <a:t>.</a:t>
            </a:r>
          </a:p>
          <a:p>
            <a:r>
              <a:rPr lang="id-ID" dirty="0"/>
              <a:t>Jenjang pendidikan: SD,SMP ,</a:t>
            </a:r>
            <a:r>
              <a:rPr lang="id-ID" dirty="0" smtClean="0"/>
              <a:t>SMA/SMK.</a:t>
            </a:r>
            <a:endParaRPr lang="id-ID" dirty="0"/>
          </a:p>
          <a:p>
            <a:endParaRPr lang="id-ID" dirty="0"/>
          </a:p>
        </p:txBody>
      </p:sp>
      <p:pic>
        <p:nvPicPr>
          <p:cNvPr id="15362" name="Picture 2" descr="C:\Users\LINDA\Pictures\ew.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439248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198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Penjahit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Menjahit pakaian, permack pakaian</a:t>
            </a:r>
          </a:p>
          <a:p>
            <a:r>
              <a:rPr lang="id-ID" dirty="0"/>
              <a:t>Jenjang pendidikan: SD,SMP ,</a:t>
            </a:r>
            <a:r>
              <a:rPr lang="id-ID" dirty="0" smtClean="0"/>
              <a:t>SMA/SMK (Tata busana), kursus menjahit</a:t>
            </a:r>
            <a:endParaRPr lang="id-ID" dirty="0"/>
          </a:p>
          <a:p>
            <a:endParaRPr lang="id-ID" dirty="0"/>
          </a:p>
        </p:txBody>
      </p:sp>
      <p:pic>
        <p:nvPicPr>
          <p:cNvPr id="1026" name="Picture 2" descr="C:\Users\LINDA\Pictures\ss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3960439" cy="388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138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Koki/chef</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tugas </a:t>
            </a:r>
            <a:r>
              <a:rPr lang="id-ID" dirty="0"/>
              <a:t>memasak di suatu rumah makan, restoran, kafe, dll</a:t>
            </a:r>
            <a:r>
              <a:rPr lang="id-ID" dirty="0" smtClean="0"/>
              <a:t>.</a:t>
            </a:r>
          </a:p>
          <a:p>
            <a:r>
              <a:rPr lang="id-ID" dirty="0"/>
              <a:t>Jenjang pendidikan: SD,SMP ,</a:t>
            </a:r>
            <a:r>
              <a:rPr lang="id-ID" dirty="0" smtClean="0"/>
              <a:t>SMA/SMK (Tata boga), </a:t>
            </a:r>
            <a:r>
              <a:rPr lang="id-ID" dirty="0"/>
              <a:t>Perguruan Tinggi (program studi </a:t>
            </a:r>
            <a:r>
              <a:rPr lang="id-ID" dirty="0" smtClean="0"/>
              <a:t>tata boga)</a:t>
            </a:r>
            <a:endParaRPr lang="id-ID" dirty="0"/>
          </a:p>
          <a:p>
            <a:r>
              <a:rPr lang="id-ID" dirty="0"/>
              <a:t/>
            </a:r>
            <a:br>
              <a:rPr lang="id-ID" dirty="0"/>
            </a:br>
            <a:endParaRPr lang="id-ID" dirty="0"/>
          </a:p>
        </p:txBody>
      </p:sp>
      <p:pic>
        <p:nvPicPr>
          <p:cNvPr id="4098" name="Picture 2" descr="C:\Users\LINDA\Pictures\k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403244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860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Model</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a:bodyPr>
          <a:lstStyle/>
          <a:p>
            <a:r>
              <a:rPr lang="id-ID" dirty="0"/>
              <a:t>T</a:t>
            </a:r>
            <a:r>
              <a:rPr lang="id-ID" dirty="0" smtClean="0"/>
              <a:t>ugas </a:t>
            </a:r>
            <a:r>
              <a:rPr lang="id-ID" dirty="0"/>
              <a:t>memperagakan / menampilkan dan mempromosikan pakaian mode atau produk lainnya untuk tujuan iklan atau promosi atau yang berpose untuk karya seni</a:t>
            </a:r>
            <a:r>
              <a:rPr lang="id-ID" dirty="0" smtClean="0"/>
              <a:t>.</a:t>
            </a:r>
          </a:p>
          <a:p>
            <a:r>
              <a:rPr lang="id-ID" dirty="0"/>
              <a:t>Jenjang pendidikan: SD,SMP ,</a:t>
            </a:r>
            <a:r>
              <a:rPr lang="id-ID" dirty="0" smtClean="0"/>
              <a:t>SMA/SMK, kursus model.</a:t>
            </a:r>
            <a:endParaRPr lang="id-ID" dirty="0"/>
          </a:p>
          <a:p>
            <a:endParaRPr lang="id-ID" dirty="0"/>
          </a:p>
        </p:txBody>
      </p:sp>
      <p:pic>
        <p:nvPicPr>
          <p:cNvPr id="17410" name="Picture 2" descr="C:\Users\LINDA\Pictures\jk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204864"/>
            <a:ext cx="403244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3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Nelayan</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dirty="0"/>
          </a:p>
        </p:txBody>
      </p:sp>
      <p:sp>
        <p:nvSpPr>
          <p:cNvPr id="6" name="Content Placeholder 5"/>
          <p:cNvSpPr>
            <a:spLocks noGrp="1"/>
          </p:cNvSpPr>
          <p:nvPr>
            <p:ph sz="quarter" idx="4"/>
          </p:nvPr>
        </p:nvSpPr>
        <p:spPr/>
        <p:txBody>
          <a:bodyPr/>
          <a:lstStyle/>
          <a:p>
            <a:r>
              <a:rPr lang="id-ID" dirty="0" smtClean="0"/>
              <a:t>kegiatannya </a:t>
            </a:r>
            <a:r>
              <a:rPr lang="id-ID" dirty="0"/>
              <a:t>yaitu menangkap ikan untuk dijual</a:t>
            </a:r>
            <a:r>
              <a:rPr lang="id-ID" dirty="0" smtClean="0"/>
              <a:t>.</a:t>
            </a:r>
          </a:p>
          <a:p>
            <a:r>
              <a:rPr lang="id-ID" dirty="0"/>
              <a:t>Jenjang pendidikan: </a:t>
            </a:r>
            <a:r>
              <a:rPr lang="id-ID" dirty="0" smtClean="0"/>
              <a:t>SD,SMP, SMA. (kurang memperhatikan tingkat pendidikan)</a:t>
            </a:r>
            <a:endParaRPr lang="id-ID" dirty="0"/>
          </a:p>
        </p:txBody>
      </p:sp>
      <p:pic>
        <p:nvPicPr>
          <p:cNvPr id="1026" name="Picture 2" descr="C:\Users\LINDA\Pictures\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403244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38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Novelis</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Menulis </a:t>
            </a:r>
            <a:r>
              <a:rPr lang="id-ID" dirty="0"/>
              <a:t>cerita fiksi yang orisinil, menarik dan dapat </a:t>
            </a:r>
            <a:r>
              <a:rPr lang="id-ID" dirty="0" smtClean="0"/>
              <a:t>dipertanggungjawabkan</a:t>
            </a:r>
          </a:p>
          <a:p>
            <a:r>
              <a:rPr lang="id-ID" dirty="0"/>
              <a:t>Jenjang pendidikan: SD,SMP ,</a:t>
            </a:r>
            <a:r>
              <a:rPr lang="id-ID" dirty="0" smtClean="0"/>
              <a:t>SMA/SMK, </a:t>
            </a:r>
            <a:r>
              <a:rPr lang="id-ID" dirty="0"/>
              <a:t>Perguruan Tinggi (program studi </a:t>
            </a:r>
            <a:r>
              <a:rPr lang="id-ID" dirty="0" smtClean="0"/>
              <a:t>bahasa)</a:t>
            </a:r>
            <a:endParaRPr lang="id-ID" dirty="0"/>
          </a:p>
          <a:p>
            <a:endParaRPr lang="id-ID" dirty="0"/>
          </a:p>
        </p:txBody>
      </p:sp>
      <p:pic>
        <p:nvPicPr>
          <p:cNvPr id="1026" name="Picture 2" descr="C:\Users\LINDA\Pictures\eq.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410445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2584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Programmer</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tugas </a:t>
            </a:r>
            <a:r>
              <a:rPr lang="id-ID" dirty="0"/>
              <a:t>membuat suatu program / software / perangkat lunak / aplikasi dalam komputer</a:t>
            </a:r>
            <a:r>
              <a:rPr lang="id-ID" dirty="0" smtClean="0"/>
              <a:t>.</a:t>
            </a:r>
          </a:p>
          <a:p>
            <a:r>
              <a:rPr lang="id-ID" dirty="0"/>
              <a:t>Jenjang pendidikan: SD,SMP ,</a:t>
            </a:r>
            <a:r>
              <a:rPr lang="id-ID" dirty="0" smtClean="0"/>
              <a:t>SMA/SMK (Komputer dan jaringan), </a:t>
            </a:r>
            <a:r>
              <a:rPr lang="id-ID" dirty="0"/>
              <a:t>Perguruan Tinggi (program studi </a:t>
            </a:r>
            <a:r>
              <a:rPr lang="id-ID" dirty="0" smtClean="0"/>
              <a:t>ilmu komputer)</a:t>
            </a:r>
            <a:endParaRPr lang="id-ID" dirty="0"/>
          </a:p>
          <a:p>
            <a:endParaRPr lang="id-ID" dirty="0"/>
          </a:p>
        </p:txBody>
      </p:sp>
      <p:pic>
        <p:nvPicPr>
          <p:cNvPr id="2050" name="Picture 2" descr="C:\Users\LINDA\Pictures\eq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7" y="2276872"/>
            <a:ext cx="417646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483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Keterangan </a:t>
            </a:r>
            <a:endParaRPr lang="id-ID" dirty="0"/>
          </a:p>
        </p:txBody>
      </p:sp>
      <p:sp>
        <p:nvSpPr>
          <p:cNvPr id="3" name="Content Placeholder 2"/>
          <p:cNvSpPr>
            <a:spLocks noGrp="1"/>
          </p:cNvSpPr>
          <p:nvPr>
            <p:ph idx="1"/>
          </p:nvPr>
        </p:nvSpPr>
        <p:spPr/>
        <p:txBody>
          <a:bodyPr>
            <a:normAutofit fontScale="62500" lnSpcReduction="20000"/>
          </a:bodyPr>
          <a:lstStyle/>
          <a:p>
            <a:pPr marL="514350" indent="-514350">
              <a:buAutoNum type="arabicPeriod"/>
            </a:pPr>
            <a:r>
              <a:rPr lang="id-ID" dirty="0" smtClean="0"/>
              <a:t>Tipe Realistis: </a:t>
            </a:r>
            <a:r>
              <a:rPr lang="id-ID" dirty="0"/>
              <a:t>model ini memiliki kecenderungan untuk memilih lapangan kerja yang berorientasi kepada </a:t>
            </a:r>
            <a:r>
              <a:rPr lang="id-ID" dirty="0" smtClean="0"/>
              <a:t>penerapan.</a:t>
            </a:r>
          </a:p>
          <a:p>
            <a:pPr marL="514350" indent="-514350">
              <a:buAutoNum type="arabicPeriod"/>
            </a:pPr>
            <a:r>
              <a:rPr lang="id-ID" dirty="0"/>
              <a:t>Tipe </a:t>
            </a:r>
            <a:r>
              <a:rPr lang="id-ID" dirty="0" smtClean="0"/>
              <a:t>Intelektual: model </a:t>
            </a:r>
            <a:r>
              <a:rPr lang="id-ID" dirty="0"/>
              <a:t>ini memiliki kecenderungan untuk memilih pekerjaan yang bersifat </a:t>
            </a:r>
            <a:r>
              <a:rPr lang="id-ID" dirty="0" smtClean="0"/>
              <a:t>akademik</a:t>
            </a:r>
          </a:p>
          <a:p>
            <a:pPr marL="514350" indent="-514350">
              <a:buAutoNum type="arabicPeriod"/>
            </a:pPr>
            <a:r>
              <a:rPr lang="id-ID" dirty="0"/>
              <a:t>Tipe </a:t>
            </a:r>
            <a:r>
              <a:rPr lang="id-ID" dirty="0" smtClean="0"/>
              <a:t>sosial: model </a:t>
            </a:r>
            <a:r>
              <a:rPr lang="id-ID" dirty="0"/>
              <a:t>ini memiliki kecenderungan untuk memilih lapangan pekerjaan yang bersifat membantu orang lain. </a:t>
            </a:r>
            <a:endParaRPr lang="id-ID" dirty="0" smtClean="0"/>
          </a:p>
          <a:p>
            <a:pPr marL="514350" indent="-514350">
              <a:buAutoNum type="arabicPeriod"/>
            </a:pPr>
            <a:r>
              <a:rPr lang="id-ID" dirty="0"/>
              <a:t>Tipe </a:t>
            </a:r>
            <a:r>
              <a:rPr lang="id-ID" dirty="0" smtClean="0"/>
              <a:t>konvensional: model </a:t>
            </a:r>
            <a:r>
              <a:rPr lang="id-ID" dirty="0"/>
              <a:t>ini pada umumnya  memiliki kecenderungan untuk terhadap kegiatan verbal, ia menyenangi bahasa yang tersusun baik, numerical (angka) yang </a:t>
            </a:r>
            <a:r>
              <a:rPr lang="id-ID" dirty="0" smtClean="0"/>
              <a:t>teratur.</a:t>
            </a:r>
          </a:p>
          <a:p>
            <a:pPr marL="514350" indent="-514350">
              <a:buAutoNum type="arabicPeriod"/>
            </a:pPr>
            <a:r>
              <a:rPr lang="id-ID" dirty="0" smtClean="0"/>
              <a:t>Tipe Artistik: model </a:t>
            </a:r>
            <a:r>
              <a:rPr lang="id-ID" dirty="0"/>
              <a:t>orientasi ini memiliki kecenderungan berhubungan dengan orang lain secara tidak langsung, bersifat sosial dan sukar menyesuaikan diri. Orang model </a:t>
            </a:r>
            <a:r>
              <a:rPr lang="id-ID" dirty="0" smtClean="0"/>
              <a:t>ini </a:t>
            </a:r>
            <a:r>
              <a:rPr lang="id-ID" dirty="0"/>
              <a:t>memerlukan interpretasi atau kreasi bentuk-bentuk artistic melalui cita rasa, perasaan dan imajinai</a:t>
            </a:r>
            <a:endParaRPr lang="id-ID" dirty="0" smtClean="0"/>
          </a:p>
          <a:p>
            <a:pPr marL="514350" indent="-514350">
              <a:buAutoNum type="arabicPeriod"/>
            </a:pPr>
            <a:r>
              <a:rPr lang="id-ID" dirty="0"/>
              <a:t>Tipe </a:t>
            </a:r>
            <a:r>
              <a:rPr lang="id-ID" dirty="0" smtClean="0"/>
              <a:t>pengusaha: model </a:t>
            </a:r>
            <a:r>
              <a:rPr lang="id-ID" dirty="0"/>
              <a:t>ini memiliki ciri khas diantaranya menggunakan ketrampilan-ketrampilan berbicara dalam situasi dimana ada kesempatan untuk menguasai orang lain atau mempengaruhi orang lain</a:t>
            </a:r>
          </a:p>
        </p:txBody>
      </p:sp>
    </p:spTree>
    <p:extLst>
      <p:ext uri="{BB962C8B-B14F-4D97-AF65-F5344CB8AC3E}">
        <p14:creationId xmlns:p14="http://schemas.microsoft.com/office/powerpoint/2010/main" val="3239709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Penerjemah</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tugas </a:t>
            </a:r>
            <a:r>
              <a:rPr lang="id-ID" dirty="0"/>
              <a:t>menerjemahkan suatu bahasa tertentu ke dalam bahasa lainnya</a:t>
            </a:r>
            <a:r>
              <a:rPr lang="id-ID" dirty="0" smtClean="0"/>
              <a:t>.</a:t>
            </a:r>
          </a:p>
          <a:p>
            <a:r>
              <a:rPr lang="id-ID" dirty="0"/>
              <a:t>Jenjang pendidikan: SD,SMP ,</a:t>
            </a:r>
            <a:r>
              <a:rPr lang="id-ID" dirty="0" smtClean="0"/>
              <a:t>SMA (Bahasa)/SMK, </a:t>
            </a:r>
            <a:r>
              <a:rPr lang="id-ID" dirty="0"/>
              <a:t>Perguruan Tinggi (program studi </a:t>
            </a:r>
            <a:r>
              <a:rPr lang="id-ID" dirty="0" smtClean="0"/>
              <a:t>bahasa)</a:t>
            </a:r>
            <a:endParaRPr lang="id-ID" dirty="0"/>
          </a:p>
          <a:p>
            <a:endParaRPr lang="id-ID" dirty="0"/>
          </a:p>
        </p:txBody>
      </p:sp>
      <p:pic>
        <p:nvPicPr>
          <p:cNvPr id="3074" name="Picture 2" descr="C:\Users\LINDA\Pictures\65821_interprete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132856"/>
            <a:ext cx="4186808" cy="446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023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Pemadam Kebakaran</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memadamkan </a:t>
            </a:r>
            <a:r>
              <a:rPr lang="id-ID" dirty="0"/>
              <a:t>api jika terjadi kebakaran</a:t>
            </a:r>
            <a:r>
              <a:rPr lang="id-ID" dirty="0" smtClean="0"/>
              <a:t>.</a:t>
            </a:r>
          </a:p>
          <a:p>
            <a:r>
              <a:rPr lang="id-ID" dirty="0"/>
              <a:t>Jenjang pendidikan: SD,SMP ,</a:t>
            </a:r>
            <a:r>
              <a:rPr lang="id-ID" dirty="0" smtClean="0"/>
              <a:t>SMA/SMK, Diklat pemadam kebakaran</a:t>
            </a:r>
            <a:endParaRPr lang="id-ID" dirty="0"/>
          </a:p>
          <a:p>
            <a:endParaRPr lang="id-ID" dirty="0"/>
          </a:p>
        </p:txBody>
      </p:sp>
      <p:pic>
        <p:nvPicPr>
          <p:cNvPr id="2050" name="Picture 2" descr="C:\Users\LINDA\Pictures\T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403244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14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Petani</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a:bodyPr>
          <a:lstStyle/>
          <a:p>
            <a:r>
              <a:rPr lang="id-ID" dirty="0" smtClean="0"/>
              <a:t>tugas </a:t>
            </a:r>
            <a:r>
              <a:rPr lang="id-ID" dirty="0"/>
              <a:t>menggarap lahan atau tanah </a:t>
            </a:r>
            <a:r>
              <a:rPr lang="id-ID" dirty="0" smtClean="0"/>
              <a:t>pertanian untuk </a:t>
            </a:r>
            <a:r>
              <a:rPr lang="id-ID" dirty="0"/>
              <a:t>menghasilkan produk </a:t>
            </a:r>
            <a:r>
              <a:rPr lang="id-ID" dirty="0" smtClean="0"/>
              <a:t>pertanian seperti </a:t>
            </a:r>
            <a:r>
              <a:rPr lang="id-ID" dirty="0"/>
              <a:t>padi, jagung, teh, kopi, sayuran, dll</a:t>
            </a:r>
            <a:r>
              <a:rPr lang="id-ID" dirty="0" smtClean="0"/>
              <a:t>.</a:t>
            </a:r>
          </a:p>
          <a:p>
            <a:r>
              <a:rPr lang="id-ID" dirty="0"/>
              <a:t>Jenjang pendidikan: SD,SMP ,SMA, Perguruan Tinggi (program studi </a:t>
            </a:r>
            <a:r>
              <a:rPr lang="id-ID" dirty="0" smtClean="0"/>
              <a:t>pertanian) </a:t>
            </a:r>
            <a:r>
              <a:rPr lang="id-ID" b="1" dirty="0" smtClean="0"/>
              <a:t>profesional</a:t>
            </a:r>
          </a:p>
          <a:p>
            <a:r>
              <a:rPr lang="id-ID" dirty="0" smtClean="0"/>
              <a:t>Tidak memperhatikan jenjang pendidikan </a:t>
            </a:r>
            <a:r>
              <a:rPr lang="id-ID" b="1" dirty="0" smtClean="0"/>
              <a:t>non profesional</a:t>
            </a:r>
            <a:endParaRPr lang="id-ID" b="1" dirty="0"/>
          </a:p>
          <a:p>
            <a:endParaRPr lang="id-ID" dirty="0"/>
          </a:p>
        </p:txBody>
      </p:sp>
      <p:pic>
        <p:nvPicPr>
          <p:cNvPr id="2050" name="Picture 2" descr="C:\Users\LINDA\Pictures\s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3816423"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454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Pekebun</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85000" lnSpcReduction="10000"/>
          </a:bodyPr>
          <a:lstStyle/>
          <a:p>
            <a:r>
              <a:rPr lang="id-ID" dirty="0"/>
              <a:t>segala kegiatan yang mengusahakan tanaman tertentu pada tanah dan/atau media tumbuh lainnya dalam ekosistem yang </a:t>
            </a:r>
            <a:r>
              <a:rPr lang="id-ID" dirty="0" smtClean="0"/>
              <a:t>sesuai. Misalnya Menanam buah-buahan, kopi, cengkeh, kelapa sawit, coklat, kopi dll</a:t>
            </a:r>
          </a:p>
          <a:p>
            <a:r>
              <a:rPr lang="id-ID" dirty="0"/>
              <a:t>Jenjang pendidikan: SD,SMP ,</a:t>
            </a:r>
            <a:r>
              <a:rPr lang="id-ID" dirty="0" smtClean="0"/>
              <a:t>SMA/SMK (Pertanian) , </a:t>
            </a:r>
            <a:r>
              <a:rPr lang="id-ID" dirty="0"/>
              <a:t>Perguruan Tinggi (program studi </a:t>
            </a:r>
            <a:r>
              <a:rPr lang="id-ID" dirty="0" smtClean="0"/>
              <a:t>pertanian) </a:t>
            </a:r>
            <a:r>
              <a:rPr lang="id-ID" b="1" dirty="0" smtClean="0"/>
              <a:t>Profesional</a:t>
            </a:r>
          </a:p>
          <a:p>
            <a:r>
              <a:rPr lang="id-ID" dirty="0"/>
              <a:t>Tidak memperhatikan jenjang pendidikan </a:t>
            </a:r>
            <a:r>
              <a:rPr lang="id-ID" b="1" dirty="0"/>
              <a:t>non </a:t>
            </a:r>
            <a:r>
              <a:rPr lang="id-ID" b="1" dirty="0" smtClean="0"/>
              <a:t>profesional</a:t>
            </a:r>
            <a:endParaRPr lang="id-ID" dirty="0" smtClean="0"/>
          </a:p>
          <a:p>
            <a:endParaRPr lang="id-ID" dirty="0"/>
          </a:p>
          <a:p>
            <a:endParaRPr lang="id-ID" dirty="0"/>
          </a:p>
        </p:txBody>
      </p:sp>
      <p:pic>
        <p:nvPicPr>
          <p:cNvPr id="4098" name="Picture 2" descr="C:\Users\LINDA\Pictures\we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4032448" cy="367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9646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Satpam</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Tugasnya menjaga </a:t>
            </a:r>
            <a:r>
              <a:rPr lang="id-ID" dirty="0"/>
              <a:t>keamanan suatu area, misal rumah, kantor, kompleks, </a:t>
            </a:r>
            <a:r>
              <a:rPr lang="id-ID" dirty="0" smtClean="0"/>
              <a:t>dll</a:t>
            </a:r>
          </a:p>
          <a:p>
            <a:r>
              <a:rPr lang="id-ID" dirty="0"/>
              <a:t>Jenjang pendidikan: SD,SMP ,</a:t>
            </a:r>
            <a:r>
              <a:rPr lang="id-ID" dirty="0" smtClean="0"/>
              <a:t>SMA/SMK, Diklat Satpam</a:t>
            </a:r>
            <a:endParaRPr lang="id-ID" dirty="0"/>
          </a:p>
        </p:txBody>
      </p:sp>
      <p:pic>
        <p:nvPicPr>
          <p:cNvPr id="5122" name="Picture 2" descr="C:\Users\LINDA\Pictures\sQ.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04018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72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Sopir</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sv-SE" dirty="0" smtClean="0"/>
              <a:t>tugas </a:t>
            </a:r>
            <a:r>
              <a:rPr lang="sv-SE" dirty="0"/>
              <a:t>menjalankan kendaraan darat, seperti mobil, bus, truk, </a:t>
            </a:r>
            <a:r>
              <a:rPr lang="sv-SE" dirty="0" smtClean="0"/>
              <a:t>dll</a:t>
            </a:r>
            <a:endParaRPr lang="id-ID" dirty="0" smtClean="0"/>
          </a:p>
          <a:p>
            <a:r>
              <a:rPr lang="id-ID" dirty="0"/>
              <a:t>Jenjang pendidikan: SD,SMP ,</a:t>
            </a:r>
            <a:r>
              <a:rPr lang="id-ID" dirty="0" smtClean="0"/>
              <a:t>SMA/SMK/kursus setir mobil.</a:t>
            </a:r>
            <a:endParaRPr lang="id-ID" dirty="0"/>
          </a:p>
        </p:txBody>
      </p:sp>
      <p:pic>
        <p:nvPicPr>
          <p:cNvPr id="5122" name="Picture 2" descr="C:\Users\LINDA\Pictures\df.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417646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914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Sekretaris</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membantu </a:t>
            </a:r>
            <a:r>
              <a:rPr lang="id-ID" dirty="0"/>
              <a:t>pimpinan dalam melakukan pekerjaan dalam suatu </a:t>
            </a:r>
            <a:r>
              <a:rPr lang="id-ID" dirty="0" smtClean="0"/>
              <a:t>perusahaan</a:t>
            </a:r>
          </a:p>
          <a:p>
            <a:r>
              <a:rPr lang="id-ID" dirty="0"/>
              <a:t>Jenjang pendidikan: SD,SMP ,</a:t>
            </a:r>
            <a:r>
              <a:rPr lang="id-ID" dirty="0" smtClean="0"/>
              <a:t>SMA/SMK (Sekretaris), </a:t>
            </a:r>
            <a:r>
              <a:rPr lang="id-ID" dirty="0"/>
              <a:t>Perguruan Tinggi </a:t>
            </a:r>
          </a:p>
        </p:txBody>
      </p:sp>
      <p:pic>
        <p:nvPicPr>
          <p:cNvPr id="3074" name="Picture 2" descr="C:\Users\LINDA\Pictures\imagesew.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3960440" cy="41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9649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Duta Besar</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mewakili pemerintahan dan kepentingan suatunegara dimana ia di tugaskan, serta mewakilkan presiden dalam acara-acara kenegaraan di negara tempat </a:t>
            </a:r>
            <a:r>
              <a:rPr lang="id-ID" b="1" dirty="0"/>
              <a:t>tugas</a:t>
            </a:r>
            <a:r>
              <a:rPr lang="id-ID" dirty="0" smtClean="0"/>
              <a:t>.</a:t>
            </a:r>
          </a:p>
          <a:p>
            <a:r>
              <a:rPr lang="id-ID" dirty="0"/>
              <a:t>Jenjang pendidikan: SD,SMP ,SMA, Perguruan Tinggi (program </a:t>
            </a:r>
            <a:r>
              <a:rPr lang="id-ID" dirty="0" smtClean="0"/>
              <a:t>studi Hubungan Internasional)</a:t>
            </a:r>
            <a:endParaRPr lang="id-ID" dirty="0"/>
          </a:p>
        </p:txBody>
      </p:sp>
      <p:pic>
        <p:nvPicPr>
          <p:cNvPr id="6146" name="Picture 2" descr="C:\Users\LINDA\Pictures\WW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396044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48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Fotografer</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memotret orang, tempat, acara, dan objek</a:t>
            </a:r>
            <a:r>
              <a:rPr lang="id-ID" dirty="0" smtClean="0"/>
              <a:t>.</a:t>
            </a:r>
          </a:p>
          <a:p>
            <a:r>
              <a:rPr lang="id-ID" dirty="0"/>
              <a:t>Jenjang pendidikan: SD,SMP ,</a:t>
            </a:r>
            <a:r>
              <a:rPr lang="id-ID" dirty="0" smtClean="0"/>
              <a:t>SMA/SMK, kursus</a:t>
            </a:r>
            <a:endParaRPr lang="id-ID" dirty="0"/>
          </a:p>
        </p:txBody>
      </p:sp>
      <p:pic>
        <p:nvPicPr>
          <p:cNvPr id="7170" name="Picture 2" descr="C:\Users\LINDA\Pictures\WJ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3960439"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165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Asisten Rumah Tangga</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Mengerjakan semua pekerjaan rumah di rumah majikan/orang lain.</a:t>
            </a:r>
          </a:p>
          <a:p>
            <a:r>
              <a:rPr lang="id-ID" dirty="0"/>
              <a:t>Jenjang pendidikan: SD,SMP ,</a:t>
            </a:r>
            <a:r>
              <a:rPr lang="id-ID" dirty="0" smtClean="0"/>
              <a:t>SMA/SMK/Kursus</a:t>
            </a:r>
          </a:p>
        </p:txBody>
      </p:sp>
      <p:pic>
        <p:nvPicPr>
          <p:cNvPr id="8194" name="Picture 2" descr="C:\Users\LINDA\Pictures\WEE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403244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9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KITA AKAN BELAJAR MENGENAL JENIS-JENIS PEKERJAAN</a:t>
            </a:r>
            <a:endParaRPr lang="id-ID" dirty="0"/>
          </a:p>
        </p:txBody>
      </p:sp>
      <p:sp>
        <p:nvSpPr>
          <p:cNvPr id="11" name="Content Placeholder 10"/>
          <p:cNvSpPr>
            <a:spLocks noGrp="1"/>
          </p:cNvSpPr>
          <p:nvPr>
            <p:ph idx="1"/>
          </p:nvPr>
        </p:nvSpPr>
        <p:spPr>
          <a:xfrm>
            <a:off x="323528" y="1600200"/>
            <a:ext cx="8496944" cy="4781128"/>
          </a:xfrm>
          <a:blipFill>
            <a:blip r:embed="rId4"/>
            <a:stretch>
              <a:fillRect/>
            </a:stretch>
          </a:blipFill>
        </p:spPr>
        <p:txBody>
          <a:bodyPr/>
          <a:lstStyle/>
          <a:p>
            <a:endParaRPr lang="id-ID" dirty="0"/>
          </a:p>
        </p:txBody>
      </p:sp>
    </p:spTree>
    <p:custDataLst>
      <p:tags r:id="rId1"/>
    </p:custDataLst>
    <p:extLst>
      <p:ext uri="{BB962C8B-B14F-4D97-AF65-F5344CB8AC3E}">
        <p14:creationId xmlns:p14="http://schemas.microsoft.com/office/powerpoint/2010/main" val="12291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Arkeolog</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85000" lnSpcReduction="10000"/>
          </a:bodyPr>
          <a:lstStyle/>
          <a:p>
            <a:r>
              <a:rPr lang="id-ID" dirty="0"/>
              <a:t>mempelajari kebudayaan (manusia) masa lalu melalui kajian sistematis atas data bendawi yang ditinggalkan</a:t>
            </a:r>
            <a:r>
              <a:rPr lang="id-ID" dirty="0" smtClean="0"/>
              <a:t>.</a:t>
            </a:r>
          </a:p>
          <a:p>
            <a:r>
              <a:rPr lang="id-ID" dirty="0" smtClean="0"/>
              <a:t>mempelajari </a:t>
            </a:r>
            <a:r>
              <a:rPr lang="id-ID" dirty="0"/>
              <a:t>sejarah manusia dengan memeriksa artefak, yang berkisar dari alat prasejarah dan bangunan </a:t>
            </a:r>
            <a:r>
              <a:rPr lang="id-ID" dirty="0" smtClean="0"/>
              <a:t>, tulang </a:t>
            </a:r>
            <a:r>
              <a:rPr lang="id-ID" dirty="0"/>
              <a:t>hewan dan organisme kecil. </a:t>
            </a:r>
            <a:endParaRPr lang="id-ID" dirty="0" smtClean="0"/>
          </a:p>
          <a:p>
            <a:r>
              <a:rPr lang="id-ID" dirty="0"/>
              <a:t>Jenjang pendidikan: SD,SMP ,</a:t>
            </a:r>
            <a:r>
              <a:rPr lang="id-ID" dirty="0" smtClean="0"/>
              <a:t>SMA (IPS), </a:t>
            </a:r>
            <a:r>
              <a:rPr lang="id-ID" dirty="0"/>
              <a:t>Perguruan Tinggi (program </a:t>
            </a:r>
            <a:r>
              <a:rPr lang="id-ID" dirty="0" smtClean="0"/>
              <a:t>studi sejarah)</a:t>
            </a:r>
            <a:r>
              <a:rPr lang="id-ID" dirty="0"/>
              <a:t/>
            </a:r>
            <a:br>
              <a:rPr lang="id-ID" dirty="0"/>
            </a:br>
            <a:endParaRPr lang="id-ID" dirty="0"/>
          </a:p>
        </p:txBody>
      </p:sp>
      <p:pic>
        <p:nvPicPr>
          <p:cNvPr id="9218" name="Picture 2" descr="C:\Users\LINDA\Pictures\ert.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348880"/>
            <a:ext cx="403244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275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Atlet</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seseorang yang mahir dalam olahraga dan bentuk lain dari latihan fisik</a:t>
            </a:r>
            <a:r>
              <a:rPr lang="id-ID" dirty="0" smtClean="0"/>
              <a:t>.</a:t>
            </a:r>
          </a:p>
          <a:p>
            <a:r>
              <a:rPr lang="id-ID" dirty="0"/>
              <a:t>Jenjang pendidikan: SD,SMP ,</a:t>
            </a:r>
            <a:r>
              <a:rPr lang="id-ID" dirty="0" smtClean="0"/>
              <a:t>SMA/SMK, </a:t>
            </a:r>
            <a:r>
              <a:rPr lang="id-ID" dirty="0"/>
              <a:t>Perguruan Tinggi (program </a:t>
            </a:r>
            <a:r>
              <a:rPr lang="id-ID" dirty="0" smtClean="0"/>
              <a:t>studi olahraga/kepelatihan olahraga)</a:t>
            </a:r>
          </a:p>
        </p:txBody>
      </p:sp>
      <p:pic>
        <p:nvPicPr>
          <p:cNvPr id="10242" name="Picture 2" descr="C:\Users\LINDA\Pictures\njj.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4104455" cy="381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185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Tata Rias (make up)</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kegiatan mengubah penampilan dari bentuk asli sebenarnya dengan bantuan bahan dan alat kosmetik</a:t>
            </a:r>
            <a:r>
              <a:rPr lang="id-ID" dirty="0" smtClean="0"/>
              <a:t>.</a:t>
            </a:r>
          </a:p>
          <a:p>
            <a:r>
              <a:rPr lang="id-ID" dirty="0"/>
              <a:t>Jenjang pendidikan: SD,SMP ,</a:t>
            </a:r>
            <a:r>
              <a:rPr lang="id-ID" dirty="0" smtClean="0"/>
              <a:t>SMA/SMK(tata rias)/kursus, Perguruan </a:t>
            </a:r>
            <a:r>
              <a:rPr lang="id-ID" dirty="0"/>
              <a:t>Tinggi (program </a:t>
            </a:r>
            <a:r>
              <a:rPr lang="id-ID" dirty="0" smtClean="0"/>
              <a:t>studi tata rias)</a:t>
            </a:r>
            <a:endParaRPr lang="id-ID" dirty="0"/>
          </a:p>
        </p:txBody>
      </p:sp>
      <p:pic>
        <p:nvPicPr>
          <p:cNvPr id="11266" name="Picture 2" descr="C:\Users\LINDA\Pictures\ew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3096344" cy="417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8887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Montir</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 orang yang pekerjaannya memasang, memperbaiki, </a:t>
            </a:r>
            <a:r>
              <a:rPr lang="id-ID" dirty="0" smtClean="0"/>
              <a:t>mesin </a:t>
            </a:r>
            <a:r>
              <a:rPr lang="id-ID" dirty="0"/>
              <a:t>kendaraan </a:t>
            </a:r>
            <a:r>
              <a:rPr lang="id-ID" dirty="0" smtClean="0"/>
              <a:t>bermotor yang rusak.</a:t>
            </a:r>
          </a:p>
          <a:p>
            <a:r>
              <a:rPr lang="id-ID" dirty="0"/>
              <a:t>Jenjang pendidikan: SD,SMP ,</a:t>
            </a:r>
            <a:r>
              <a:rPr lang="id-ID" dirty="0" smtClean="0"/>
              <a:t>SMA (IPA) /SMK (mesin, otomotif), </a:t>
            </a:r>
            <a:r>
              <a:rPr lang="id-ID" dirty="0"/>
              <a:t>Perguruan Tinggi (program </a:t>
            </a:r>
            <a:r>
              <a:rPr lang="id-ID" dirty="0" smtClean="0"/>
              <a:t>studi teknik mesin)</a:t>
            </a:r>
            <a:endParaRPr lang="id-ID" dirty="0"/>
          </a:p>
        </p:txBody>
      </p:sp>
      <p:pic>
        <p:nvPicPr>
          <p:cNvPr id="13314" name="Picture 2" descr="C:\Users\LINDA\Pictures\bjh.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432048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131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Tukang Kayu</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Orang yang terampil membuat </a:t>
            </a:r>
            <a:r>
              <a:rPr lang="id-ID" dirty="0"/>
              <a:t>atau memperbaiki </a:t>
            </a:r>
            <a:r>
              <a:rPr lang="id-ID" dirty="0" smtClean="0"/>
              <a:t>perabot terbuat dari kayu. Membuat kusen, pintu, jendela, meja, almari dll</a:t>
            </a:r>
          </a:p>
          <a:p>
            <a:r>
              <a:rPr lang="id-ID" dirty="0"/>
              <a:t>Jenjang pendidikan: SD,SMP ,</a:t>
            </a:r>
            <a:r>
              <a:rPr lang="id-ID" dirty="0" smtClean="0"/>
              <a:t>SMA/SMK/Kursus.</a:t>
            </a:r>
            <a:endParaRPr lang="id-ID" dirty="0"/>
          </a:p>
        </p:txBody>
      </p:sp>
      <p:pic>
        <p:nvPicPr>
          <p:cNvPr id="14338" name="Picture 2" descr="C:\Users\LINDA\Pictures\hki.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76872"/>
            <a:ext cx="404018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3057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Pemahat</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sv-SE" dirty="0"/>
              <a:t>orang yang pekerjaannya memahat (kayu, batu, dan sebagainya</a:t>
            </a:r>
            <a:r>
              <a:rPr lang="sv-SE" dirty="0" smtClean="0"/>
              <a:t>)</a:t>
            </a:r>
            <a:endParaRPr lang="id-ID" dirty="0" smtClean="0"/>
          </a:p>
          <a:p>
            <a:r>
              <a:rPr lang="id-ID" dirty="0"/>
              <a:t>Jenjang pendidikan: SD,SMP ,</a:t>
            </a:r>
            <a:r>
              <a:rPr lang="id-ID" dirty="0" smtClean="0"/>
              <a:t>SMA/SMK/kursus, </a:t>
            </a:r>
            <a:r>
              <a:rPr lang="id-ID" dirty="0"/>
              <a:t>Perguruan Tinggi (program </a:t>
            </a:r>
            <a:r>
              <a:rPr lang="id-ID" dirty="0" smtClean="0"/>
              <a:t>studi seni)</a:t>
            </a:r>
            <a:endParaRPr lang="sv-SE" dirty="0"/>
          </a:p>
          <a:p>
            <a:pPr marL="0" indent="0">
              <a:buNone/>
            </a:pPr>
            <a:endParaRPr lang="id-ID" dirty="0"/>
          </a:p>
        </p:txBody>
      </p:sp>
      <p:pic>
        <p:nvPicPr>
          <p:cNvPr id="15362" name="Picture 2" descr="C:\Users\LINDA\Pictures\jo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04018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226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Perajin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a:bodyPr>
          <a:lstStyle/>
          <a:p>
            <a:r>
              <a:rPr lang="id-ID" dirty="0"/>
              <a:t>M</a:t>
            </a:r>
            <a:r>
              <a:rPr lang="id-ID" dirty="0" smtClean="0"/>
              <a:t>enghasilkan </a:t>
            </a:r>
            <a:r>
              <a:rPr lang="id-ID" dirty="0"/>
              <a:t>atau membuat barang-barang dengan tangan, baik barang-barang fungsional maupun barang-barang dekoratif, misalnya mebel, seni dekoratif, seni pahat, pakaian, perhiasan, perabot dan peralatan </a:t>
            </a:r>
            <a:r>
              <a:rPr lang="id-ID" dirty="0" smtClean="0"/>
              <a:t>rumah</a:t>
            </a:r>
          </a:p>
          <a:p>
            <a:r>
              <a:rPr lang="id-ID" dirty="0"/>
              <a:t>Jenjang pendidikan: SD,SMP ,</a:t>
            </a:r>
            <a:r>
              <a:rPr lang="id-ID" dirty="0" smtClean="0"/>
              <a:t>SMA/SMK/Kursus, </a:t>
            </a:r>
            <a:r>
              <a:rPr lang="id-ID" dirty="0"/>
              <a:t>Perguruan Tinggi (program </a:t>
            </a:r>
            <a:r>
              <a:rPr lang="id-ID" dirty="0" smtClean="0"/>
              <a:t>studi seni)</a:t>
            </a:r>
            <a:endParaRPr lang="id-ID" dirty="0"/>
          </a:p>
        </p:txBody>
      </p:sp>
      <p:pic>
        <p:nvPicPr>
          <p:cNvPr id="16386" name="Picture 2" descr="C:\Users\LINDA\Pictures\KP[.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3960439" cy="41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8351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Koreografer</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lnSpcReduction="10000"/>
          </a:bodyPr>
          <a:lstStyle/>
          <a:p>
            <a:r>
              <a:rPr lang="id-ID" dirty="0" smtClean="0"/>
              <a:t>Merancang </a:t>
            </a:r>
            <a:r>
              <a:rPr lang="id-ID" dirty="0"/>
              <a:t>koreografi/membuat gerakan gerakan </a:t>
            </a:r>
            <a:r>
              <a:rPr lang="id-ID" dirty="0" smtClean="0"/>
              <a:t>tari</a:t>
            </a:r>
          </a:p>
          <a:p>
            <a:r>
              <a:rPr lang="id-ID" dirty="0"/>
              <a:t>membuat/merancang struktur ataupun alur sehingga menjadi suatu pola </a:t>
            </a:r>
            <a:r>
              <a:rPr lang="id-ID" dirty="0" smtClean="0"/>
              <a:t>gerakan-gerakan tari</a:t>
            </a:r>
          </a:p>
          <a:p>
            <a:r>
              <a:rPr lang="id-ID" dirty="0"/>
              <a:t>Jenjang pendidikan: SD,SMP ,</a:t>
            </a:r>
            <a:r>
              <a:rPr lang="id-ID" dirty="0" smtClean="0"/>
              <a:t>SMA/SMK/Kursus, </a:t>
            </a:r>
            <a:r>
              <a:rPr lang="id-ID" dirty="0"/>
              <a:t>Perguruan Tinggi (program </a:t>
            </a:r>
            <a:r>
              <a:rPr lang="id-ID" dirty="0" smtClean="0"/>
              <a:t>studi seni tari)</a:t>
            </a:r>
            <a:endParaRPr lang="id-ID" dirty="0"/>
          </a:p>
        </p:txBody>
      </p:sp>
      <p:pic>
        <p:nvPicPr>
          <p:cNvPr id="17410" name="Picture 2" descr="C:\Users\LINDA\Pictures\O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4176464" cy="388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540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Ahli Astronomi</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lnSpcReduction="10000"/>
          </a:bodyPr>
          <a:lstStyle/>
          <a:p>
            <a:r>
              <a:rPr lang="id-ID" dirty="0" smtClean="0"/>
              <a:t>M</a:t>
            </a:r>
            <a:r>
              <a:rPr lang="sv-SE" dirty="0" smtClean="0"/>
              <a:t>eneliti </a:t>
            </a:r>
            <a:r>
              <a:rPr lang="sv-SE" dirty="0"/>
              <a:t>benda langit (seperti bintang, planet, komet, dll) serta fenomena-fenomena alam yang terjadi di luar atmosfer Bumi (misalnya radiasi latar belakang kosmik</a:t>
            </a:r>
            <a:r>
              <a:rPr lang="sv-SE" dirty="0" smtClean="0"/>
              <a:t>)</a:t>
            </a:r>
            <a:endParaRPr lang="id-ID" dirty="0" smtClean="0"/>
          </a:p>
          <a:p>
            <a:r>
              <a:rPr lang="id-ID" dirty="0"/>
              <a:t>Jenjang pendidikan: SD,SMP ,</a:t>
            </a:r>
            <a:r>
              <a:rPr lang="id-ID" dirty="0" smtClean="0"/>
              <a:t>SMA (IPA), </a:t>
            </a:r>
            <a:r>
              <a:rPr lang="id-ID" dirty="0"/>
              <a:t>Perguruan Tinggi (program </a:t>
            </a:r>
            <a:r>
              <a:rPr lang="id-ID" dirty="0" smtClean="0"/>
              <a:t>studi astronomi) ITB bandung</a:t>
            </a:r>
            <a:endParaRPr lang="id-ID" dirty="0"/>
          </a:p>
        </p:txBody>
      </p:sp>
      <p:pic>
        <p:nvPicPr>
          <p:cNvPr id="18434" name="Picture 2" descr="C:\Users\LINDA\Pictures\jij.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186808" cy="403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4797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Diplomat</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Melakukan </a:t>
            </a:r>
            <a:r>
              <a:rPr lang="id-ID" dirty="0"/>
              <a:t>diplomasi di suatu negara atau dengan beberapa negara atau pada organisasi internasional</a:t>
            </a:r>
            <a:r>
              <a:rPr lang="id-ID" dirty="0" smtClean="0"/>
              <a:t>.</a:t>
            </a:r>
          </a:p>
          <a:p>
            <a:r>
              <a:rPr lang="id-ID" dirty="0"/>
              <a:t>Jenjang pendidikan: SD,SMP ,</a:t>
            </a:r>
            <a:r>
              <a:rPr lang="id-ID" dirty="0" smtClean="0"/>
              <a:t>SMA, </a:t>
            </a:r>
            <a:r>
              <a:rPr lang="id-ID" dirty="0"/>
              <a:t>Perguruan Tinggi (program </a:t>
            </a:r>
            <a:r>
              <a:rPr lang="id-ID" dirty="0" smtClean="0"/>
              <a:t>studi Hubungan internasional)</a:t>
            </a:r>
            <a:endParaRPr lang="id-ID" dirty="0"/>
          </a:p>
        </p:txBody>
      </p:sp>
      <p:pic>
        <p:nvPicPr>
          <p:cNvPr id="19458" name="Picture 2" descr="C:\Users\LINDA\Pictures\jo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348880"/>
            <a:ext cx="404018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355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 </a:t>
            </a:r>
            <a:r>
              <a:rPr lang="id-ID" dirty="0" smtClean="0"/>
              <a:t>Dokter</a:t>
            </a:r>
            <a:endParaRPr lang="id-ID" dirty="0"/>
          </a:p>
        </p:txBody>
      </p:sp>
      <p:sp>
        <p:nvSpPr>
          <p:cNvPr id="3" name="Text Placeholder 2"/>
          <p:cNvSpPr>
            <a:spLocks noGrp="1"/>
          </p:cNvSpPr>
          <p:nvPr>
            <p:ph type="body" idx="1"/>
          </p:nvPr>
        </p:nvSpPr>
        <p:spPr/>
        <p:txBody>
          <a:bodyPr/>
          <a:lstStyle/>
          <a:p>
            <a:r>
              <a:rPr lang="id-ID" dirty="0" smtClean="0"/>
              <a:t>Gambar </a:t>
            </a:r>
            <a:endParaRPr lang="id-ID" dirty="0"/>
          </a:p>
        </p:txBody>
      </p:sp>
      <p:sp>
        <p:nvSpPr>
          <p:cNvPr id="5" name="Text Placeholder 4"/>
          <p:cNvSpPr>
            <a:spLocks noGrp="1"/>
          </p:cNvSpPr>
          <p:nvPr>
            <p:ph type="body" sz="quarter" idx="3"/>
          </p:nvPr>
        </p:nvSpPr>
        <p:spPr/>
        <p:txBody>
          <a:bodyPr/>
          <a:lstStyle/>
          <a:p>
            <a:r>
              <a:rPr lang="id-ID" dirty="0" smtClean="0"/>
              <a:t>Tugas</a:t>
            </a:r>
            <a:endParaRPr lang="id-ID" dirty="0"/>
          </a:p>
        </p:txBody>
      </p:sp>
      <p:sp>
        <p:nvSpPr>
          <p:cNvPr id="6" name="Content Placeholder 5"/>
          <p:cNvSpPr>
            <a:spLocks noGrp="1"/>
          </p:cNvSpPr>
          <p:nvPr>
            <p:ph sz="quarter" idx="4"/>
          </p:nvPr>
        </p:nvSpPr>
        <p:spPr>
          <a:xfrm>
            <a:off x="4644009" y="2174875"/>
            <a:ext cx="4042792" cy="3951288"/>
          </a:xfrm>
        </p:spPr>
        <p:txBody>
          <a:bodyPr>
            <a:normAutofit fontScale="85000" lnSpcReduction="20000"/>
          </a:bodyPr>
          <a:lstStyle/>
          <a:p>
            <a:r>
              <a:rPr lang="id-ID" dirty="0" smtClean="0"/>
              <a:t>TUGAS:</a:t>
            </a:r>
          </a:p>
          <a:p>
            <a:pPr marL="0" indent="0">
              <a:buNone/>
            </a:pPr>
            <a:r>
              <a:rPr lang="id-ID" dirty="0" smtClean="0"/>
              <a:t>memeriksa </a:t>
            </a:r>
            <a:r>
              <a:rPr lang="id-ID" dirty="0"/>
              <a:t>pasien, memberikan obat yang sesuai, memberi arahan, imbauan dan larangan kepada pasien agar pasien cepat </a:t>
            </a:r>
            <a:r>
              <a:rPr lang="id-ID" dirty="0" smtClean="0"/>
              <a:t>sembuh</a:t>
            </a:r>
          </a:p>
          <a:p>
            <a:r>
              <a:rPr lang="id-ID" dirty="0"/>
              <a:t>Jenjang pendidikan: SD,SMP,SMA (IPA), Perguruan Tinggi (fakultas kedokteran) </a:t>
            </a:r>
            <a:r>
              <a:rPr lang="id-ID" dirty="0">
                <a:sym typeface="Wingdings"/>
              </a:rPr>
              <a:t></a:t>
            </a:r>
            <a:r>
              <a:rPr lang="id-ID" dirty="0"/>
              <a:t> dokter umum </a:t>
            </a:r>
            <a:r>
              <a:rPr lang="id-ID" dirty="0">
                <a:sym typeface="Wingdings"/>
              </a:rPr>
              <a:t></a:t>
            </a:r>
            <a:r>
              <a:rPr lang="id-ID" dirty="0"/>
              <a:t> dokter spesialis. </a:t>
            </a:r>
            <a:r>
              <a:rPr lang="id-ID" b="1"/>
              <a:t>Contoh</a:t>
            </a:r>
            <a:r>
              <a:rPr lang="id-ID"/>
              <a:t>: Dokter spesialis  anak, dokter spesialis  kandungan, dokter spesialis penyakit dalam, dokter spesialis  kulit dan kelamin, dokter spesialis  bedah plastik dll.</a:t>
            </a:r>
          </a:p>
        </p:txBody>
      </p:sp>
      <p:pic>
        <p:nvPicPr>
          <p:cNvPr id="1026" name="Picture 2" descr="C:\Users\LINDA\Pictures\images.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7544" y="2204864"/>
            <a:ext cx="3744416" cy="39604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3338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Editor</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Mengedit </a:t>
            </a:r>
            <a:r>
              <a:rPr lang="id-ID" dirty="0"/>
              <a:t>naskah tulisan atau karangan yang akan diterbitkan dalam majalah, surat kabar, dan </a:t>
            </a:r>
            <a:r>
              <a:rPr lang="id-ID" dirty="0" smtClean="0"/>
              <a:t>sebagainya</a:t>
            </a:r>
          </a:p>
          <a:p>
            <a:r>
              <a:rPr lang="id-ID" dirty="0"/>
              <a:t>Jenjang pendidikan: SD,SMP ,</a:t>
            </a:r>
            <a:r>
              <a:rPr lang="id-ID" dirty="0" smtClean="0"/>
              <a:t>SMA/SMK, </a:t>
            </a:r>
            <a:r>
              <a:rPr lang="id-ID" dirty="0"/>
              <a:t>Perguruan Tinggi (program </a:t>
            </a:r>
            <a:r>
              <a:rPr lang="id-ID" dirty="0" smtClean="0"/>
              <a:t>studi multimedia)</a:t>
            </a:r>
            <a:endParaRPr lang="id-ID" dirty="0"/>
          </a:p>
        </p:txBody>
      </p:sp>
      <p:pic>
        <p:nvPicPr>
          <p:cNvPr id="20482" name="Picture 2" descr="C:\Users\LINDA\Pictures\ne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76872"/>
            <a:ext cx="404018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7183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Analis Keuangan</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Menilai kelangsungan usaha, stabilitas, profitabilitas dari suatu usaha, sub usaha,  dan proyek.</a:t>
            </a:r>
          </a:p>
          <a:p>
            <a:r>
              <a:rPr lang="id-ID" dirty="0"/>
              <a:t>Jenjang pendidikan: SD,SMP ,</a:t>
            </a:r>
            <a:r>
              <a:rPr lang="id-ID" dirty="0" smtClean="0"/>
              <a:t>SMA(IPS)/SMK (Akuntansi), </a:t>
            </a:r>
            <a:r>
              <a:rPr lang="id-ID" dirty="0"/>
              <a:t>Perguruan Tinggi (program </a:t>
            </a:r>
            <a:r>
              <a:rPr lang="id-ID" dirty="0" smtClean="0"/>
              <a:t>studi Akuntansi)</a:t>
            </a:r>
            <a:endParaRPr lang="id-ID" dirty="0"/>
          </a:p>
        </p:txBody>
      </p:sp>
      <p:pic>
        <p:nvPicPr>
          <p:cNvPr id="21510" name="Picture 6" descr="C:\Users\LINDA\Pictures\jko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76872"/>
            <a:ext cx="404018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7561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Ahli gizi</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a:bodyPr>
          <a:lstStyle/>
          <a:p>
            <a:r>
              <a:rPr lang="id-ID" dirty="0"/>
              <a:t>B</a:t>
            </a:r>
            <a:r>
              <a:rPr lang="id-ID" dirty="0" smtClean="0"/>
              <a:t>ertugas </a:t>
            </a:r>
            <a:r>
              <a:rPr lang="id-ID" dirty="0"/>
              <a:t>memberikan saran dan informasi kepada pasien tentang penatalaksanaan gizi dan masalah kesehatan, </a:t>
            </a:r>
            <a:r>
              <a:rPr lang="id-ID" dirty="0" smtClean="0"/>
              <a:t>ahli gizi terlibat </a:t>
            </a:r>
            <a:r>
              <a:rPr lang="id-ID" dirty="0"/>
              <a:t>dalam diagnosis dan pengobatan masalah kesehatan yang terkait gizi dan nutrisi</a:t>
            </a:r>
            <a:r>
              <a:rPr lang="id-ID" dirty="0" smtClean="0"/>
              <a:t>.</a:t>
            </a:r>
          </a:p>
          <a:p>
            <a:r>
              <a:rPr lang="id-ID" dirty="0"/>
              <a:t>Jenjang pendidikan: SD,SMP ,SMA, Perguruan Tinggi (program </a:t>
            </a:r>
            <a:r>
              <a:rPr lang="id-ID" dirty="0" smtClean="0"/>
              <a:t>studi ilmu gizi)</a:t>
            </a:r>
            <a:endParaRPr lang="id-ID" dirty="0"/>
          </a:p>
        </p:txBody>
      </p:sp>
      <p:pic>
        <p:nvPicPr>
          <p:cNvPr id="22530" name="Picture 2" descr="C:\Users\LINDA\Pictures\jo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2492896"/>
            <a:ext cx="439248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119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Pustakawan</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Bekerja </a:t>
            </a:r>
            <a:r>
              <a:rPr lang="id-ID" dirty="0"/>
              <a:t>di perpustakaan dan membantu orang menemukan buku, majalah, dan informasi </a:t>
            </a:r>
            <a:r>
              <a:rPr lang="id-ID" dirty="0" smtClean="0"/>
              <a:t>lain</a:t>
            </a:r>
          </a:p>
          <a:p>
            <a:r>
              <a:rPr lang="id-ID" dirty="0"/>
              <a:t>Jenjang pendidikan: SD,SMP ,</a:t>
            </a:r>
            <a:r>
              <a:rPr lang="id-ID" dirty="0" smtClean="0"/>
              <a:t>SMA/SMK, </a:t>
            </a:r>
            <a:r>
              <a:rPr lang="id-ID" dirty="0"/>
              <a:t>Perguruan Tinggi (program </a:t>
            </a:r>
            <a:r>
              <a:rPr lang="id-ID" dirty="0" smtClean="0"/>
              <a:t>studi Perpustakaan)</a:t>
            </a:r>
            <a:endParaRPr lang="id-ID" dirty="0"/>
          </a:p>
        </p:txBody>
      </p:sp>
      <p:pic>
        <p:nvPicPr>
          <p:cNvPr id="23554" name="Picture 2" descr="C:\Users\LINDA\Pictures\_dsc0006.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25881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3817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Tukang Pijat</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a:bodyPr>
          <a:lstStyle/>
          <a:p>
            <a:r>
              <a:rPr lang="id-ID" dirty="0" smtClean="0"/>
              <a:t>Memberikan terapi </a:t>
            </a:r>
            <a:r>
              <a:rPr lang="id-ID" dirty="0"/>
              <a:t>kesehatan tradisional, dengan cara memberikan </a:t>
            </a:r>
            <a:r>
              <a:rPr lang="id-ID" dirty="0" smtClean="0"/>
              <a:t>tekanan (pijatan) </a:t>
            </a:r>
            <a:r>
              <a:rPr lang="id-ID" dirty="0"/>
              <a:t>kepada tubuh </a:t>
            </a:r>
            <a:r>
              <a:rPr lang="id-ID" dirty="0" smtClean="0"/>
              <a:t>, dilakukan </a:t>
            </a:r>
            <a:r>
              <a:rPr lang="id-ID" dirty="0"/>
              <a:t>secara </a:t>
            </a:r>
            <a:r>
              <a:rPr lang="id-ID" dirty="0" smtClean="0"/>
              <a:t>manual.</a:t>
            </a:r>
          </a:p>
          <a:p>
            <a:r>
              <a:rPr lang="id-ID" dirty="0"/>
              <a:t>Jenjang pendidikan: SD,SMP ,</a:t>
            </a:r>
            <a:r>
              <a:rPr lang="id-ID" dirty="0" smtClean="0"/>
              <a:t>SMA/SMK/Kursus. </a:t>
            </a:r>
            <a:endParaRPr lang="id-ID" dirty="0"/>
          </a:p>
        </p:txBody>
      </p:sp>
      <p:pic>
        <p:nvPicPr>
          <p:cNvPr id="24578" name="Picture 2" descr="C:\Users\LINDA\Pictures\download (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5" y="2348880"/>
            <a:ext cx="3744416" cy="388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41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Ahli Herbal</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lnSpcReduction="10000"/>
          </a:bodyPr>
          <a:lstStyle/>
          <a:p>
            <a:r>
              <a:rPr lang="id-ID" dirty="0"/>
              <a:t>M</a:t>
            </a:r>
            <a:r>
              <a:rPr lang="id-ID" dirty="0" smtClean="0"/>
              <a:t>eracik obat </a:t>
            </a:r>
            <a:r>
              <a:rPr lang="id-ID" dirty="0"/>
              <a:t>yang bersifat organik atau </a:t>
            </a:r>
            <a:r>
              <a:rPr lang="id-ID" dirty="0" smtClean="0"/>
              <a:t>alami. Obat</a:t>
            </a:r>
            <a:r>
              <a:rPr lang="id-ID" dirty="0"/>
              <a:t> herbal murni diambil dari saripati tumbuhan yang mempunyai manfaat untuk pengobatan, tanpa ada campuran bahan kimia buatan (sintetis) dan tanpa campuran hewan</a:t>
            </a:r>
            <a:r>
              <a:rPr lang="id-ID" dirty="0" smtClean="0"/>
              <a:t>.</a:t>
            </a:r>
          </a:p>
          <a:p>
            <a:r>
              <a:rPr lang="id-ID" dirty="0" smtClean="0"/>
              <a:t>Jenjang </a:t>
            </a:r>
            <a:r>
              <a:rPr lang="id-ID" dirty="0"/>
              <a:t>pendidikan: SD,SMP ,SMA, Perguruan Tinggi (program </a:t>
            </a:r>
            <a:r>
              <a:rPr lang="id-ID" dirty="0" smtClean="0"/>
              <a:t>studi ilmu herbal)</a:t>
            </a:r>
            <a:endParaRPr lang="id-ID" dirty="0"/>
          </a:p>
        </p:txBody>
      </p:sp>
      <p:pic>
        <p:nvPicPr>
          <p:cNvPr id="1027" name="Picture 3" descr="C:\Users\LINDA\Pictures\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04864"/>
            <a:ext cx="4032448" cy="396044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p:txBody>
          <a:bodyPr/>
          <a:lstStyle/>
          <a:p>
            <a:endParaRPr lang="id-ID" dirty="0"/>
          </a:p>
        </p:txBody>
      </p:sp>
    </p:spTree>
    <p:extLst>
      <p:ext uri="{BB962C8B-B14F-4D97-AF65-F5344CB8AC3E}">
        <p14:creationId xmlns:p14="http://schemas.microsoft.com/office/powerpoint/2010/main" val="36267729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Sejarawan</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Tugasnya mempelajari </a:t>
            </a:r>
            <a:r>
              <a:rPr lang="id-ID" dirty="0"/>
              <a:t>dan menulis mengenai masa lalu, dan dianggap sebagai yang berwenang atas kajian dan </a:t>
            </a:r>
            <a:r>
              <a:rPr lang="id-ID" dirty="0" smtClean="0"/>
              <a:t>penulisan. </a:t>
            </a:r>
          </a:p>
          <a:p>
            <a:r>
              <a:rPr lang="id-ID" dirty="0"/>
              <a:t>Jenjang pendidikan: SD,SMP ,</a:t>
            </a:r>
            <a:r>
              <a:rPr lang="id-ID" dirty="0" smtClean="0"/>
              <a:t>SMA (IPS), </a:t>
            </a:r>
            <a:r>
              <a:rPr lang="id-ID" dirty="0"/>
              <a:t>Perguruan Tinggi (program </a:t>
            </a:r>
            <a:r>
              <a:rPr lang="id-ID" dirty="0" smtClean="0"/>
              <a:t>studi Ilmu Sejarah)</a:t>
            </a:r>
            <a:endParaRPr lang="id-ID" dirty="0"/>
          </a:p>
        </p:txBody>
      </p:sp>
      <p:pic>
        <p:nvPicPr>
          <p:cNvPr id="2050" name="Picture 2" descr="C:\Users\LINDA\Pictures\d.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348880"/>
            <a:ext cx="403244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30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Animator</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dirty="0"/>
          </a:p>
        </p:txBody>
      </p:sp>
      <p:sp>
        <p:nvSpPr>
          <p:cNvPr id="6" name="Content Placeholder 5"/>
          <p:cNvSpPr>
            <a:spLocks noGrp="1"/>
          </p:cNvSpPr>
          <p:nvPr>
            <p:ph sz="quarter" idx="4"/>
          </p:nvPr>
        </p:nvSpPr>
        <p:spPr/>
        <p:txBody>
          <a:bodyPr>
            <a:normAutofit fontScale="92500"/>
          </a:bodyPr>
          <a:lstStyle/>
          <a:p>
            <a:pPr marL="0" indent="0">
              <a:buNone/>
            </a:pPr>
            <a:r>
              <a:rPr lang="id-ID" dirty="0" smtClean="0"/>
              <a:t>seniman </a:t>
            </a:r>
            <a:r>
              <a:rPr lang="id-ID" dirty="0"/>
              <a:t>yang menciptakan berbagai ragam gambar yang akan membentuk ilusi seolah-olah bergerak pada saat ditayangkan dengan cepat yang disebut dengan </a:t>
            </a:r>
            <a:r>
              <a:rPr lang="id-ID" dirty="0" smtClean="0"/>
              <a:t>frame. Misalnya film kartun, iklan, vidio game dll</a:t>
            </a:r>
          </a:p>
          <a:p>
            <a:pPr marL="0" indent="0">
              <a:buNone/>
            </a:pPr>
            <a:r>
              <a:rPr lang="id-ID" dirty="0"/>
              <a:t>Jenjang pendidikan: SD,SMP ,</a:t>
            </a:r>
            <a:r>
              <a:rPr lang="id-ID" dirty="0" smtClean="0"/>
              <a:t>SMA/SMK (komputer), </a:t>
            </a:r>
            <a:r>
              <a:rPr lang="id-ID" dirty="0"/>
              <a:t>Perguruan Tinggi (program </a:t>
            </a:r>
            <a:r>
              <a:rPr lang="id-ID" dirty="0" smtClean="0"/>
              <a:t>studi animasi)</a:t>
            </a:r>
            <a:endParaRPr lang="id-ID" dirty="0"/>
          </a:p>
        </p:txBody>
      </p:sp>
      <p:pic>
        <p:nvPicPr>
          <p:cNvPr id="3074" name="Picture 2" descr="C:\Users\LINDA\Pictures\j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76872"/>
            <a:ext cx="411480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95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Mekanik Pesawat</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mekanik pesawat fokus pada komponen fisik dari mesin </a:t>
            </a:r>
            <a:r>
              <a:rPr lang="id-ID" dirty="0" smtClean="0"/>
              <a:t>terbang</a:t>
            </a:r>
          </a:p>
          <a:p>
            <a:r>
              <a:rPr lang="id-ID" dirty="0"/>
              <a:t>Jenjang pendidikan: SD,SMP ,</a:t>
            </a:r>
            <a:r>
              <a:rPr lang="id-ID" dirty="0" smtClean="0"/>
              <a:t>SMA (IPA)/SMK (Penerbangan), </a:t>
            </a:r>
            <a:r>
              <a:rPr lang="id-ID" dirty="0"/>
              <a:t>Perguruan Tinggi (program </a:t>
            </a:r>
            <a:r>
              <a:rPr lang="id-ID" dirty="0" smtClean="0"/>
              <a:t>studi teknik pesawat)</a:t>
            </a:r>
            <a:endParaRPr lang="id-ID" dirty="0"/>
          </a:p>
        </p:txBody>
      </p:sp>
      <p:sp>
        <p:nvSpPr>
          <p:cNvPr id="4" name="Content Placeholder 3"/>
          <p:cNvSpPr>
            <a:spLocks noGrp="1"/>
          </p:cNvSpPr>
          <p:nvPr>
            <p:ph sz="half" idx="2"/>
          </p:nvPr>
        </p:nvSpPr>
        <p:spPr/>
        <p:txBody>
          <a:bodyPr/>
          <a:lstStyle/>
          <a:p>
            <a:endParaRPr lang="id-ID"/>
          </a:p>
        </p:txBody>
      </p:sp>
      <p:pic>
        <p:nvPicPr>
          <p:cNvPr id="7" name="Picture 2" descr="C:\Users\LINDA\Pictures\jk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04864"/>
            <a:ext cx="4104456"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6318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Teknisi avionic</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lnSpcReduction="10000"/>
          </a:bodyPr>
          <a:lstStyle/>
          <a:p>
            <a:r>
              <a:rPr lang="id-ID" dirty="0" smtClean="0"/>
              <a:t>Teknisi </a:t>
            </a:r>
            <a:r>
              <a:rPr lang="id-ID" dirty="0"/>
              <a:t>avionic melakukan perawatan dan perbaikan pada </a:t>
            </a:r>
            <a:r>
              <a:rPr lang="id-ID" dirty="0" smtClean="0"/>
              <a:t>pesawat </a:t>
            </a:r>
            <a:r>
              <a:rPr lang="id-ID" dirty="0"/>
              <a:t> terbang, helikopter dan pesawat ruang angkasa. </a:t>
            </a:r>
            <a:r>
              <a:rPr lang="id-ID" dirty="0" smtClean="0"/>
              <a:t>teknisi </a:t>
            </a:r>
            <a:r>
              <a:rPr lang="id-ID" dirty="0"/>
              <a:t>avionik memperbaiki sistem elektronik yang kompleks</a:t>
            </a:r>
            <a:r>
              <a:rPr lang="id-ID" dirty="0" smtClean="0"/>
              <a:t>.</a:t>
            </a:r>
          </a:p>
          <a:p>
            <a:r>
              <a:rPr lang="id-ID" dirty="0"/>
              <a:t>Jenjang pendidikan: SD,SMP ,</a:t>
            </a:r>
            <a:r>
              <a:rPr lang="id-ID" dirty="0" smtClean="0"/>
              <a:t>SMA (IPA)/ SMK (electrical avionic), </a:t>
            </a:r>
            <a:r>
              <a:rPr lang="id-ID" dirty="0"/>
              <a:t>Perguruan Tinggi (program </a:t>
            </a:r>
            <a:r>
              <a:rPr lang="id-ID" dirty="0" smtClean="0"/>
              <a:t>studi aeronautika) jogja</a:t>
            </a:r>
            <a:endParaRPr lang="id-ID" dirty="0"/>
          </a:p>
        </p:txBody>
      </p:sp>
      <p:pic>
        <p:nvPicPr>
          <p:cNvPr id="7170" name="Picture 2" descr="C:\Users\LINDA\Pictures\ty.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410445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708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Guru</a:t>
            </a:r>
            <a:endParaRPr lang="id-ID" dirty="0"/>
          </a:p>
        </p:txBody>
      </p:sp>
      <p:sp>
        <p:nvSpPr>
          <p:cNvPr id="3" name="Text Placeholder 2"/>
          <p:cNvSpPr>
            <a:spLocks noGrp="1"/>
          </p:cNvSpPr>
          <p:nvPr>
            <p:ph type="body" idx="1"/>
          </p:nvPr>
        </p:nvSpPr>
        <p:spPr/>
        <p:txBody>
          <a:bodyPr/>
          <a:lstStyle/>
          <a:p>
            <a:r>
              <a:rPr lang="id-ID" dirty="0"/>
              <a:t>Gambar</a:t>
            </a:r>
          </a:p>
        </p:txBody>
      </p:sp>
      <p:sp>
        <p:nvSpPr>
          <p:cNvPr id="5" name="Text Placeholder 4"/>
          <p:cNvSpPr>
            <a:spLocks noGrp="1"/>
          </p:cNvSpPr>
          <p:nvPr>
            <p:ph type="body" sz="quarter" idx="3"/>
          </p:nvPr>
        </p:nvSpPr>
        <p:spPr/>
        <p:txBody>
          <a:bodyPr/>
          <a:lstStyle/>
          <a:p>
            <a:r>
              <a:rPr lang="id-ID" dirty="0"/>
              <a:t>Tugas dan jenjang </a:t>
            </a:r>
            <a:r>
              <a:rPr lang="id-ID" dirty="0" smtClean="0"/>
              <a:t>pendidikan</a:t>
            </a:r>
            <a:endParaRPr lang="id-ID" dirty="0"/>
          </a:p>
        </p:txBody>
      </p:sp>
      <p:sp>
        <p:nvSpPr>
          <p:cNvPr id="6" name="Content Placeholder 5"/>
          <p:cNvSpPr>
            <a:spLocks noGrp="1"/>
          </p:cNvSpPr>
          <p:nvPr>
            <p:ph sz="quarter" idx="4"/>
          </p:nvPr>
        </p:nvSpPr>
        <p:spPr/>
        <p:txBody>
          <a:bodyPr>
            <a:normAutofit fontScale="92500" lnSpcReduction="20000"/>
          </a:bodyPr>
          <a:lstStyle/>
          <a:p>
            <a:r>
              <a:rPr lang="id-ID" dirty="0"/>
              <a:t>mendidik dan mengajarkan murid-murid agar bisa pintar dan sukses kelak. Selain mendidik dan mengajar, tugas lain dari seorang guru yaitu melatih, menilai, membimbing, mengarahkan, lalu mengevaluasi hasil atau ilmu yang sudah diajarkan pada muridnya</a:t>
            </a:r>
            <a:r>
              <a:rPr lang="id-ID" dirty="0" smtClean="0"/>
              <a:t>.</a:t>
            </a:r>
          </a:p>
          <a:p>
            <a:r>
              <a:rPr lang="id-ID" dirty="0"/>
              <a:t>Jenjang pendidikan: </a:t>
            </a:r>
            <a:r>
              <a:rPr lang="id-ID" dirty="0" smtClean="0"/>
              <a:t>SD,SMP ,SMA/SMK, </a:t>
            </a:r>
            <a:r>
              <a:rPr lang="id-ID" dirty="0"/>
              <a:t>Perguruan </a:t>
            </a:r>
            <a:r>
              <a:rPr lang="id-ID" dirty="0" smtClean="0"/>
              <a:t>Tinggi (Fakultas keguruan)</a:t>
            </a:r>
          </a:p>
        </p:txBody>
      </p:sp>
      <p:pic>
        <p:nvPicPr>
          <p:cNvPr id="2050" name="Picture 2" descr="C:\Users\LINDA\Pictures\download.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3568" y="2348880"/>
            <a:ext cx="352839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7982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err="1"/>
              <a:t>Pemandu</a:t>
            </a:r>
            <a:r>
              <a:rPr lang="fr-FR" b="1" dirty="0"/>
              <a:t> </a:t>
            </a:r>
            <a:r>
              <a:rPr lang="fr-FR" b="1" dirty="0" err="1"/>
              <a:t>Lalu</a:t>
            </a:r>
            <a:r>
              <a:rPr lang="fr-FR" b="1" dirty="0"/>
              <a:t> </a:t>
            </a:r>
            <a:r>
              <a:rPr lang="fr-FR" b="1" dirty="0" err="1"/>
              <a:t>Lintas</a:t>
            </a:r>
            <a:r>
              <a:rPr lang="fr-FR" b="1" dirty="0"/>
              <a:t> </a:t>
            </a:r>
            <a:r>
              <a:rPr lang="fr-FR" b="1" dirty="0" err="1"/>
              <a:t>Udara</a:t>
            </a:r>
            <a:r>
              <a:rPr lang="fr-FR" b="1" dirty="0"/>
              <a:t> </a:t>
            </a:r>
            <a:r>
              <a:rPr lang="fr-FR" b="1" dirty="0" err="1"/>
              <a:t>atau</a:t>
            </a:r>
            <a:r>
              <a:rPr lang="fr-FR" b="1" dirty="0"/>
              <a:t> Air </a:t>
            </a:r>
            <a:r>
              <a:rPr lang="fr-FR" b="1" dirty="0" err="1"/>
              <a:t>Traffic</a:t>
            </a:r>
            <a:r>
              <a:rPr lang="fr-FR" b="1" dirty="0"/>
              <a:t> </a:t>
            </a:r>
            <a:r>
              <a:rPr lang="fr-FR" b="1" dirty="0" smtClean="0"/>
              <a:t>Controller</a:t>
            </a:r>
            <a:r>
              <a:rPr lang="id-ID" b="1" dirty="0" smtClean="0"/>
              <a:t> (ATC)</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lnSpcReduction="10000"/>
          </a:bodyPr>
          <a:lstStyle/>
          <a:p>
            <a:r>
              <a:rPr lang="id-ID" dirty="0"/>
              <a:t>ATC ini bisa dikatakan sebagai polisi lalu lintas di udara. ATC berwenang mengatur lalu lintas dari pesawat terbang untuk mencegah agar pesawat satu dengan yang lain tidak terlalu dekat guna mencegah terjadinya tabrakan di udara dan sebagainya</a:t>
            </a:r>
            <a:r>
              <a:rPr lang="id-ID" dirty="0" smtClean="0"/>
              <a:t>.</a:t>
            </a:r>
          </a:p>
          <a:p>
            <a:r>
              <a:rPr lang="id-ID" dirty="0"/>
              <a:t>Jenjang pendidikan: SD,SMP ,</a:t>
            </a:r>
            <a:r>
              <a:rPr lang="id-ID" dirty="0" smtClean="0"/>
              <a:t>SMA/SMK Penerbangan, Akademi penerbangan</a:t>
            </a:r>
            <a:endParaRPr lang="id-ID" dirty="0"/>
          </a:p>
        </p:txBody>
      </p:sp>
      <p:pic>
        <p:nvPicPr>
          <p:cNvPr id="5122" name="Picture 2" descr="C:\Users\LINDA\Pictures\jsj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417646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699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Aircraft Maintenance Engineer atau Teknisi Pesawat</a:t>
            </a:r>
            <a:endParaRPr lang="id-ID" dirty="0"/>
          </a:p>
        </p:txBody>
      </p:sp>
      <p:sp>
        <p:nvSpPr>
          <p:cNvPr id="3" name="Text Placeholder 2"/>
          <p:cNvSpPr>
            <a:spLocks noGrp="1"/>
          </p:cNvSpPr>
          <p:nvPr>
            <p:ph type="body" idx="1"/>
          </p:nvPr>
        </p:nvSpPr>
        <p:spPr/>
        <p:txBody>
          <a:bodyPr/>
          <a:lstStyle/>
          <a:p>
            <a:endParaRPr lang="id-ID" dirty="0"/>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a:bodyPr>
          <a:lstStyle/>
          <a:p>
            <a:r>
              <a:rPr lang="id-ID" dirty="0"/>
              <a:t>Profesi ini bertanggung jawab untuk kelayakan terbang suatu pesawat. AME adalah satu-satunya petugas yang berwenang menyatakan apakah pesawat tersebut telah siap dan bisa diterbangkan. </a:t>
            </a:r>
            <a:endParaRPr lang="id-ID" dirty="0" smtClean="0"/>
          </a:p>
          <a:p>
            <a:r>
              <a:rPr lang="id-ID" dirty="0"/>
              <a:t>Jenjang pendidikan: SD,SMP ,</a:t>
            </a:r>
            <a:r>
              <a:rPr lang="id-ID" dirty="0" smtClean="0"/>
              <a:t>SMA(IPA)/SMK Penerbangan, akademi penerbangan</a:t>
            </a:r>
            <a:endParaRPr lang="id-ID" dirty="0"/>
          </a:p>
        </p:txBody>
      </p:sp>
      <p:pic>
        <p:nvPicPr>
          <p:cNvPr id="6146" name="Picture 2" descr="C:\Users\LINDA\Pictures\jk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76872"/>
            <a:ext cx="418680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3024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Pramusaji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Melayani </a:t>
            </a:r>
            <a:r>
              <a:rPr lang="id-ID" dirty="0"/>
              <a:t>pesanan makanan dan minuman sesuai dengan </a:t>
            </a:r>
            <a:r>
              <a:rPr lang="id-ID" dirty="0" smtClean="0"/>
              <a:t>permintaan. Di restaurant, rumah makan, cafe dll</a:t>
            </a:r>
          </a:p>
          <a:p>
            <a:r>
              <a:rPr lang="id-ID" dirty="0"/>
              <a:t>Jenjang pendidikan: SD,SMP ,</a:t>
            </a:r>
            <a:r>
              <a:rPr lang="id-ID" dirty="0" smtClean="0"/>
              <a:t>SMA/SMK</a:t>
            </a:r>
            <a:endParaRPr lang="id-ID" dirty="0"/>
          </a:p>
        </p:txBody>
      </p:sp>
      <p:pic>
        <p:nvPicPr>
          <p:cNvPr id="8194" name="Picture 2" descr="C:\Users\LINDA\Pictures\i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04018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5121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Wiraswasta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lnSpcReduction="20000"/>
          </a:bodyPr>
          <a:lstStyle/>
          <a:p>
            <a:r>
              <a:rPr lang="id-ID" dirty="0" smtClean="0"/>
              <a:t>orang </a:t>
            </a:r>
            <a:r>
              <a:rPr lang="id-ID" dirty="0"/>
              <a:t>yang memiliki kemampuan melihat dan menilai kesempatan bisnis, mengumpulkan sumber daya yang diperlukan untuk mengambil keuntungan darinya serta mengambil tindakan yang tepat, guna memastikan </a:t>
            </a:r>
            <a:r>
              <a:rPr lang="id-ID" dirty="0" smtClean="0"/>
              <a:t>kesuksesan. Misal: bob sadino dan pendiri go-jek.</a:t>
            </a:r>
          </a:p>
          <a:p>
            <a:r>
              <a:rPr lang="id-ID" dirty="0"/>
              <a:t>Jenjang pendidikan: SD,SMP ,</a:t>
            </a:r>
            <a:r>
              <a:rPr lang="id-ID" dirty="0" smtClean="0"/>
              <a:t>SMA/SMK/KURSUS, Perguruan Tinggi. </a:t>
            </a:r>
            <a:endParaRPr lang="id-ID" dirty="0"/>
          </a:p>
        </p:txBody>
      </p:sp>
      <p:pic>
        <p:nvPicPr>
          <p:cNvPr id="9218" name="Picture 2" descr="C:\Users\LINDA\Pictures\jo.jpe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410445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0672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Kontraktor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a:bodyPr>
          <a:lstStyle/>
          <a:p>
            <a:r>
              <a:rPr lang="id-ID" dirty="0" smtClean="0"/>
              <a:t>Perorangan atau badan hukum yang disewa oleh pemilik proyek untuk melaksanakan pekerjaan sesuai dengan perjanjian kontrak yang telah disepakati oleh kedua belah pihak. (kontraktor disebut juga mandor)</a:t>
            </a:r>
          </a:p>
          <a:p>
            <a:r>
              <a:rPr lang="id-ID" dirty="0"/>
              <a:t>Jenjang pendidikan: SD,SMP ,</a:t>
            </a:r>
            <a:r>
              <a:rPr lang="id-ID" dirty="0" smtClean="0"/>
              <a:t>SMA/SMK, </a:t>
            </a:r>
            <a:r>
              <a:rPr lang="id-ID" dirty="0"/>
              <a:t>Perguruan </a:t>
            </a:r>
            <a:r>
              <a:rPr lang="id-ID" dirty="0" smtClean="0"/>
              <a:t>Tinggi</a:t>
            </a:r>
            <a:endParaRPr lang="id-ID" dirty="0"/>
          </a:p>
        </p:txBody>
      </p:sp>
      <p:pic>
        <p:nvPicPr>
          <p:cNvPr id="10242" name="Picture 2" descr="C:\Users\LINDA\Pictures\o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04018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908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Pelukis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Menciptakan </a:t>
            </a:r>
            <a:r>
              <a:rPr lang="id-ID" dirty="0"/>
              <a:t>karya seni dua dimensi berupa </a:t>
            </a:r>
            <a:r>
              <a:rPr lang="id-ID" dirty="0" smtClean="0"/>
              <a:t>lukisan/gambar</a:t>
            </a:r>
          </a:p>
          <a:p>
            <a:r>
              <a:rPr lang="id-ID" dirty="0"/>
              <a:t>Jenjang pendidikan: SD,SMP ,</a:t>
            </a:r>
            <a:r>
              <a:rPr lang="id-ID" dirty="0" smtClean="0"/>
              <a:t>SMA/SMK, </a:t>
            </a:r>
            <a:r>
              <a:rPr lang="id-ID" dirty="0"/>
              <a:t>Perguruan Tinggi (program </a:t>
            </a:r>
            <a:r>
              <a:rPr lang="id-ID" dirty="0" smtClean="0"/>
              <a:t>studi Seni Rupa)</a:t>
            </a:r>
            <a:endParaRPr lang="id-ID" dirty="0"/>
          </a:p>
        </p:txBody>
      </p:sp>
      <p:pic>
        <p:nvPicPr>
          <p:cNvPr id="11266" name="Picture 2" descr="C:\Users\LINDA\Pictures\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76872"/>
            <a:ext cx="411480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5417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Dalang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seseorang yang mempunyai keahlian khusus memainkan boneka wayang (ndalang</a:t>
            </a:r>
            <a:r>
              <a:rPr lang="id-ID" dirty="0" smtClean="0"/>
              <a:t>)</a:t>
            </a:r>
          </a:p>
          <a:p>
            <a:r>
              <a:rPr lang="id-ID" dirty="0"/>
              <a:t>Jenjang pendidikan: SD,SMP ,</a:t>
            </a:r>
            <a:r>
              <a:rPr lang="id-ID" dirty="0" smtClean="0"/>
              <a:t>SMA/SMK, Institut Seni </a:t>
            </a:r>
            <a:r>
              <a:rPr lang="id-ID" dirty="0"/>
              <a:t>(program </a:t>
            </a:r>
            <a:r>
              <a:rPr lang="id-ID" dirty="0" smtClean="0"/>
              <a:t>studi Seni Pedalangan)</a:t>
            </a:r>
            <a:endParaRPr lang="id-ID" dirty="0"/>
          </a:p>
        </p:txBody>
      </p:sp>
      <p:pic>
        <p:nvPicPr>
          <p:cNvPr id="12290" name="Picture 2" descr="C:\Users\LINDA\Pictures\oo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04018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8163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Komedian</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a:bodyPr>
          <a:lstStyle/>
          <a:p>
            <a:r>
              <a:rPr lang="id-ID" dirty="0"/>
              <a:t>orang yang menghibur penonton, terutama dalam membuat mereka tertawa, dengan cara melawak, yaitu suatu usaha untuk membuat orang lain tertawa, atau sekadar membuat orang lain gembira</a:t>
            </a:r>
            <a:r>
              <a:rPr lang="id-ID" dirty="0" smtClean="0"/>
              <a:t>.</a:t>
            </a:r>
          </a:p>
          <a:p>
            <a:r>
              <a:rPr lang="id-ID" dirty="0"/>
              <a:t>Jenjang pendidikan: SD,SMP ,</a:t>
            </a:r>
            <a:r>
              <a:rPr lang="id-ID" dirty="0" smtClean="0"/>
              <a:t>SMA/SMK, </a:t>
            </a:r>
            <a:r>
              <a:rPr lang="id-ID" dirty="0"/>
              <a:t>Perguruan </a:t>
            </a:r>
            <a:r>
              <a:rPr lang="id-ID" dirty="0" smtClean="0"/>
              <a:t>Tinggi</a:t>
            </a:r>
            <a:endParaRPr lang="id-ID" dirty="0"/>
          </a:p>
        </p:txBody>
      </p:sp>
      <p:pic>
        <p:nvPicPr>
          <p:cNvPr id="13314" name="Picture 2" descr="C:\Users\LINDA\Pictures\k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132856"/>
            <a:ext cx="4040188" cy="388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8182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Perangkat desa</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Orang dilembaga </a:t>
            </a:r>
            <a:r>
              <a:rPr lang="id-ID" dirty="0"/>
              <a:t>pemerintah yang bertugas mengelola wilayah tingkat </a:t>
            </a:r>
            <a:r>
              <a:rPr lang="id-ID" dirty="0" smtClean="0"/>
              <a:t>desa.</a:t>
            </a:r>
          </a:p>
          <a:p>
            <a:r>
              <a:rPr lang="id-ID" dirty="0"/>
              <a:t>Jenjang pendidikan: SD,SMP ,</a:t>
            </a:r>
            <a:r>
              <a:rPr lang="id-ID" dirty="0" smtClean="0"/>
              <a:t>SMA/SMK, </a:t>
            </a:r>
            <a:r>
              <a:rPr lang="id-ID" dirty="0"/>
              <a:t>Perguruan </a:t>
            </a:r>
            <a:r>
              <a:rPr lang="id-ID" dirty="0" smtClean="0"/>
              <a:t>Tinggi</a:t>
            </a:r>
            <a:endParaRPr lang="id-ID" dirty="0"/>
          </a:p>
        </p:txBody>
      </p:sp>
      <p:pic>
        <p:nvPicPr>
          <p:cNvPr id="14338" name="Picture 2" descr="C:\Users\LINDA\Pictures\m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410445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7545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Ahli listrik</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Orang yang Memasang</a:t>
            </a:r>
            <a:r>
              <a:rPr lang="id-ID" dirty="0"/>
              <a:t>, merawat, dan memperbaiki sistem perkabelan elektrik, peralatan, dan instalasi. </a:t>
            </a:r>
            <a:endParaRPr lang="id-ID" dirty="0" smtClean="0"/>
          </a:p>
          <a:p>
            <a:r>
              <a:rPr lang="id-ID" dirty="0"/>
              <a:t>Jenjang pendidikan: SD,SMP ,</a:t>
            </a:r>
            <a:r>
              <a:rPr lang="id-ID" dirty="0" smtClean="0"/>
              <a:t>SMA (IPA)/SMK (Listrik), </a:t>
            </a:r>
            <a:r>
              <a:rPr lang="id-ID" dirty="0"/>
              <a:t>Perguruan Tinggi (program </a:t>
            </a:r>
            <a:r>
              <a:rPr lang="id-ID" dirty="0" smtClean="0"/>
              <a:t>studi teknik tenaga listrik)</a:t>
            </a:r>
            <a:endParaRPr lang="id-ID" dirty="0"/>
          </a:p>
        </p:txBody>
      </p:sp>
      <p:sp>
        <p:nvSpPr>
          <p:cNvPr id="4" name="Content Placeholder 3"/>
          <p:cNvSpPr>
            <a:spLocks noGrp="1"/>
          </p:cNvSpPr>
          <p:nvPr>
            <p:ph sz="half" idx="2"/>
          </p:nvPr>
        </p:nvSpPr>
        <p:spPr/>
        <p:txBody>
          <a:bodyPr/>
          <a:lstStyle/>
          <a:p>
            <a:endParaRPr lang="id-ID"/>
          </a:p>
        </p:txBody>
      </p:sp>
      <p:pic>
        <p:nvPicPr>
          <p:cNvPr id="15362" name="Picture 2" descr="C:\Users\LINDA\Pictures\r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348880"/>
            <a:ext cx="4104457"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93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Tentara</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a:bodyPr>
          <a:lstStyle/>
          <a:p>
            <a:r>
              <a:rPr lang="id-ID" dirty="0"/>
              <a:t>membela bangsa dan negara sampai tetes darah terakhir, terlebih bagi yang ditugaskan di perbatasan ataupun medan pertempuran</a:t>
            </a:r>
            <a:r>
              <a:rPr lang="id-ID" dirty="0" smtClean="0"/>
              <a:t>.</a:t>
            </a:r>
          </a:p>
          <a:p>
            <a:r>
              <a:rPr lang="id-ID" dirty="0"/>
              <a:t>Jenjang pendidikan: </a:t>
            </a:r>
            <a:r>
              <a:rPr lang="id-ID" dirty="0" smtClean="0"/>
              <a:t>SD,SMP,SMA/SMK, Pendidikan Tentara/AKMIL</a:t>
            </a:r>
          </a:p>
        </p:txBody>
      </p:sp>
      <p:pic>
        <p:nvPicPr>
          <p:cNvPr id="3074" name="Picture 2" descr="C:\Users\LINDA\Pictures\balipostcom_jelang-hut-tni-ratusan-tentara-adu-ketangkasan_01-696x46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432048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4443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Karyawan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orang yang bekerja pada suatu lembaga (kantor, perusahaan, dan sebagainya) dengan mendapat gaji (upah</a:t>
            </a:r>
            <a:r>
              <a:rPr lang="id-ID" dirty="0" smtClean="0"/>
              <a:t>).</a:t>
            </a:r>
          </a:p>
          <a:p>
            <a:r>
              <a:rPr lang="id-ID" dirty="0"/>
              <a:t>Jenjang pendidikan: SD,SMP ,</a:t>
            </a:r>
            <a:r>
              <a:rPr lang="id-ID" dirty="0" smtClean="0"/>
              <a:t>SMA/SMK</a:t>
            </a:r>
            <a:endParaRPr lang="id-ID" dirty="0"/>
          </a:p>
        </p:txBody>
      </p:sp>
      <p:pic>
        <p:nvPicPr>
          <p:cNvPr id="16386" name="Picture 2" descr="C:\Users\LINDA\Pictures\jkk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132856"/>
            <a:ext cx="404018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4017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Ahli Meteorologi</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lnSpcReduction="20000"/>
          </a:bodyPr>
          <a:lstStyle/>
          <a:p>
            <a:r>
              <a:rPr lang="id-ID" dirty="0" smtClean="0"/>
              <a:t>bertugas </a:t>
            </a:r>
            <a:r>
              <a:rPr lang="id-ID" dirty="0"/>
              <a:t>memprakirakan cuaca serta mengenali perubahan iklim dan pola cuaca. P</a:t>
            </a:r>
            <a:r>
              <a:rPr lang="id-ID" dirty="0" smtClean="0"/>
              <a:t>akar</a:t>
            </a:r>
            <a:r>
              <a:rPr lang="id-ID" dirty="0"/>
              <a:t> </a:t>
            </a:r>
            <a:r>
              <a:rPr lang="id-ID" b="1" dirty="0" smtClean="0"/>
              <a:t>meteorologi </a:t>
            </a:r>
            <a:r>
              <a:rPr lang="id-ID" dirty="0" smtClean="0"/>
              <a:t>memprediksi </a:t>
            </a:r>
            <a:r>
              <a:rPr lang="id-ID" dirty="0"/>
              <a:t>cuaca, seperti suhu udara besok atau kapan cuaca ekstrem, misalnya badai atau </a:t>
            </a:r>
            <a:r>
              <a:rPr lang="id-ID" dirty="0" smtClean="0"/>
              <a:t>tornado</a:t>
            </a:r>
          </a:p>
          <a:p>
            <a:r>
              <a:rPr lang="id-ID" dirty="0"/>
              <a:t>Jenjang pendidikan: SD,SMP ,SMA, </a:t>
            </a:r>
            <a:r>
              <a:rPr lang="id-ID" dirty="0" smtClean="0"/>
              <a:t>sekolah tinggi meteorologi klimatologi dan geofisika/ program studi meteorologi di ITB.</a:t>
            </a:r>
            <a:endParaRPr lang="id-ID" dirty="0"/>
          </a:p>
        </p:txBody>
      </p:sp>
      <p:pic>
        <p:nvPicPr>
          <p:cNvPr id="17410" name="Picture 2" descr="C:\Users\LINDA\Pictures\klk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04018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0554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Pekerja </a:t>
            </a:r>
            <a:r>
              <a:rPr lang="id-ID" dirty="0"/>
              <a:t>Tambang</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Orang yang bekerja dalam bidang pertambangan. Misalnya: biji besi, batu bara, pasir dll</a:t>
            </a:r>
          </a:p>
          <a:p>
            <a:r>
              <a:rPr lang="id-ID" dirty="0"/>
              <a:t>Jenjang pendidikan: SD,SMP ,</a:t>
            </a:r>
            <a:r>
              <a:rPr lang="id-ID" dirty="0" smtClean="0"/>
              <a:t>SMA/SMK</a:t>
            </a:r>
            <a:endParaRPr lang="id-ID" dirty="0"/>
          </a:p>
        </p:txBody>
      </p:sp>
      <p:pic>
        <p:nvPicPr>
          <p:cNvPr id="18434" name="Picture 2" descr="C:\Users\LINDA\Pictures\jji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132856"/>
            <a:ext cx="404018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6317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Notaris</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85000" lnSpcReduction="20000"/>
          </a:bodyPr>
          <a:lstStyle/>
          <a:p>
            <a:r>
              <a:rPr lang="id-ID" dirty="0"/>
              <a:t>Pejabat Umum yang berwenang untuk membuat Akta Otentik mengenai semua perbuatan, perjanjian, dan ketetapan yang diharuskan oleh peraturan perundang-undangan dan/atau yang dikehendaki oleh yang berkepentingan untuk dinyatakan dalam akta otentik, menjamin kepastian tanggal pembuatan akta, menyimpan </a:t>
            </a:r>
            <a:r>
              <a:rPr lang="id-ID" dirty="0" smtClean="0"/>
              <a:t>akta.</a:t>
            </a:r>
          </a:p>
          <a:p>
            <a:r>
              <a:rPr lang="id-ID" dirty="0"/>
              <a:t>Jenjang pendidikan: SD,SMP ,</a:t>
            </a:r>
            <a:r>
              <a:rPr lang="id-ID" dirty="0" smtClean="0"/>
              <a:t>SMA, </a:t>
            </a:r>
            <a:r>
              <a:rPr lang="id-ID" dirty="0"/>
              <a:t>Perguruan Tinggi (program </a:t>
            </a:r>
            <a:r>
              <a:rPr lang="id-ID" dirty="0" smtClean="0"/>
              <a:t>studi Ilmu Hukum) </a:t>
            </a:r>
            <a:r>
              <a:rPr lang="id-ID" dirty="0" smtClean="0">
                <a:sym typeface="Wingdings" pitchFamily="2" charset="2"/>
              </a:rPr>
              <a:t> S2 kenotarisan</a:t>
            </a:r>
            <a:endParaRPr lang="id-ID" dirty="0"/>
          </a:p>
        </p:txBody>
      </p:sp>
      <p:pic>
        <p:nvPicPr>
          <p:cNvPr id="19458" name="Picture 2" descr="C:\Users\LINDA\Pictures\jii.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04018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817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Peneliti</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Orang yang </a:t>
            </a:r>
            <a:r>
              <a:rPr lang="id-ID" dirty="0"/>
              <a:t>melakukan penelitian (meneliti) dengan menggunakan </a:t>
            </a:r>
            <a:r>
              <a:rPr lang="id-ID" dirty="0" smtClean="0"/>
              <a:t>metode ilmiah</a:t>
            </a:r>
          </a:p>
          <a:p>
            <a:r>
              <a:rPr lang="id-ID" dirty="0"/>
              <a:t>Jenjang pendidikan: SD,SMP ,</a:t>
            </a:r>
            <a:r>
              <a:rPr lang="id-ID" dirty="0" smtClean="0"/>
              <a:t>SMA/SMK, </a:t>
            </a:r>
            <a:r>
              <a:rPr lang="id-ID" dirty="0"/>
              <a:t>Perguruan </a:t>
            </a:r>
            <a:r>
              <a:rPr lang="id-ID" dirty="0" smtClean="0"/>
              <a:t>Tinggi</a:t>
            </a:r>
            <a:endParaRPr lang="id-ID" dirty="0"/>
          </a:p>
        </p:txBody>
      </p:sp>
      <p:pic>
        <p:nvPicPr>
          <p:cNvPr id="8194" name="Picture 2" descr="C:\Users\LINDA\Pictures\SRW.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4104456" cy="388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851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Pelaut</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a:bodyPr>
          <a:lstStyle/>
          <a:p>
            <a:r>
              <a:rPr lang="id-ID" dirty="0"/>
              <a:t>orang yang bekerja di atas kapal sebagai bagian dari awaknya, dan dapat bekerja di salah satu dari sejumlah bidang yang berbeda yang terkait dengan operasi dan pemeliharaan </a:t>
            </a:r>
            <a:r>
              <a:rPr lang="id-ID" dirty="0" smtClean="0"/>
              <a:t>kapal</a:t>
            </a:r>
          </a:p>
          <a:p>
            <a:r>
              <a:rPr lang="id-ID" dirty="0"/>
              <a:t>Jenjang pendidikan: SD,SMP ,</a:t>
            </a:r>
            <a:r>
              <a:rPr lang="id-ID" dirty="0" smtClean="0"/>
              <a:t>SMA/SMK Pelayaran, diklat kepelautan</a:t>
            </a:r>
            <a:endParaRPr lang="id-ID" dirty="0"/>
          </a:p>
        </p:txBody>
      </p:sp>
      <p:pic>
        <p:nvPicPr>
          <p:cNvPr id="20482" name="Picture 2" descr="C:\Users\LINDA\Pictures\kll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76872"/>
            <a:ext cx="404018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0603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Operator Telepon</a:t>
            </a: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orang yang bertanggung jawab untuk menyiapkan dan menyediakan pelayanan sambungan telephone yang masuk kepada orang yang </a:t>
            </a:r>
            <a:r>
              <a:rPr lang="id-ID" dirty="0" smtClean="0"/>
              <a:t>dituju</a:t>
            </a:r>
          </a:p>
          <a:p>
            <a:r>
              <a:rPr lang="id-ID" dirty="0"/>
              <a:t>Jenjang pendidikan: SD,SMP ,</a:t>
            </a:r>
            <a:r>
              <a:rPr lang="id-ID" dirty="0" smtClean="0"/>
              <a:t>SMA/SMK</a:t>
            </a:r>
            <a:endParaRPr lang="id-ID" dirty="0"/>
          </a:p>
        </p:txBody>
      </p:sp>
      <p:pic>
        <p:nvPicPr>
          <p:cNvPr id="21506" name="Picture 2" descr="C:\Users\LINDA\Pictures\nkl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04018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2992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n-NO" dirty="0"/>
              <a:t>Pengatur perjalanan kereta api (PPKA)</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lnSpcReduction="10000"/>
          </a:bodyPr>
          <a:lstStyle/>
          <a:p>
            <a:r>
              <a:rPr lang="id-ID" dirty="0"/>
              <a:t>pegawai yang mengatur dan melakukan segala tindakan untuk menjamin keselamatan dan ketertiban berikut segala sesuatu yang berkaitan dengan urusan perjalanan kereta </a:t>
            </a:r>
            <a:r>
              <a:rPr lang="id-ID" dirty="0" smtClean="0"/>
              <a:t>api</a:t>
            </a:r>
          </a:p>
          <a:p>
            <a:r>
              <a:rPr lang="id-ID" dirty="0"/>
              <a:t>Jenjang pendidikan: SD,SMP ,SMA, </a:t>
            </a:r>
            <a:r>
              <a:rPr lang="id-ID" dirty="0" smtClean="0"/>
              <a:t>akademi perkeretaapi, sekolah tinggi ilmu kereta api</a:t>
            </a:r>
            <a:endParaRPr lang="id-ID" dirty="0"/>
          </a:p>
        </p:txBody>
      </p:sp>
      <p:pic>
        <p:nvPicPr>
          <p:cNvPr id="22530" name="Picture 2" descr="C:\Users\LINDA\Pictures\ooou.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76872"/>
            <a:ext cx="4186808" cy="374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1616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Service electronic</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Orang yang memperbaiki alat-alat elektronik. Misalnya: radio, TV. Leptop, mesin cuci, kulkas, dll</a:t>
            </a:r>
          </a:p>
          <a:p>
            <a:r>
              <a:rPr lang="id-ID" dirty="0"/>
              <a:t>Jenjang pendidikan: SD,SMP ,</a:t>
            </a:r>
            <a:r>
              <a:rPr lang="id-ID" dirty="0" smtClean="0"/>
              <a:t>SMA/SMK (Teknik elektro), </a:t>
            </a:r>
            <a:r>
              <a:rPr lang="id-ID" dirty="0"/>
              <a:t>Perguruan Tinggi (program </a:t>
            </a:r>
            <a:r>
              <a:rPr lang="id-ID" dirty="0" smtClean="0"/>
              <a:t>studi teknik elektro)</a:t>
            </a:r>
            <a:endParaRPr lang="id-ID" dirty="0"/>
          </a:p>
        </p:txBody>
      </p:sp>
      <p:pic>
        <p:nvPicPr>
          <p:cNvPr id="1026" name="Picture 2" descr="C:\Users\LINDA\Pictures\jki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04018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558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a:t>
            </a:r>
            <a:r>
              <a:rPr lang="id-ID" dirty="0" smtClean="0"/>
              <a:t>eternakan</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a:bodyPr>
          <a:lstStyle/>
          <a:p>
            <a:r>
              <a:rPr lang="id-ID" dirty="0"/>
              <a:t>kegiatan mengembangbiakkan dan membudidayakan hewan ternak untuk mendapatkan manfaat dan hasil dari kegiatan </a:t>
            </a:r>
            <a:r>
              <a:rPr lang="id-ID" dirty="0" smtClean="0"/>
              <a:t>tersebut, misalnya: ternak ayam, kambing, sapi, angsa dll</a:t>
            </a:r>
          </a:p>
          <a:p>
            <a:r>
              <a:rPr lang="id-ID" dirty="0"/>
              <a:t>Jenjang pendidikan: SD,SMP ,</a:t>
            </a:r>
            <a:r>
              <a:rPr lang="id-ID" dirty="0" smtClean="0"/>
              <a:t>SMA/SMK (Peternakan), </a:t>
            </a:r>
            <a:r>
              <a:rPr lang="id-ID" dirty="0"/>
              <a:t>Perguruan Tinggi (program </a:t>
            </a:r>
            <a:r>
              <a:rPr lang="id-ID" dirty="0" smtClean="0"/>
              <a:t>studi peternakan)</a:t>
            </a:r>
            <a:endParaRPr lang="id-ID" dirty="0"/>
          </a:p>
        </p:txBody>
      </p:sp>
      <p:pic>
        <p:nvPicPr>
          <p:cNvPr id="12290" name="Picture 2" descr="C:\Users\LINDA\Pictures\ehkj.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11480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884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Polisi</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lnSpcReduction="20000"/>
          </a:bodyPr>
          <a:lstStyle/>
          <a:p>
            <a:r>
              <a:rPr lang="id-ID" dirty="0"/>
              <a:t>menangani masalah yang ada di sekitar masyarakat, menangkap penjahat, pengedar narkoba, mengayomi serta menjaga ketertiban yang terjadi dilingkungan. Tidak sedikit juga polisi yang kehilangan nyawa mereka saat sedang bertugas</a:t>
            </a:r>
            <a:r>
              <a:rPr lang="id-ID" dirty="0" smtClean="0"/>
              <a:t>.</a:t>
            </a:r>
          </a:p>
          <a:p>
            <a:r>
              <a:rPr lang="id-ID" dirty="0"/>
              <a:t>Jenjang pendidikan: SD,SMP ,SMA/SMK, </a:t>
            </a:r>
            <a:r>
              <a:rPr lang="id-ID" dirty="0" smtClean="0"/>
              <a:t>Pendidikan Kepolisian (AKPOL)</a:t>
            </a:r>
          </a:p>
        </p:txBody>
      </p:sp>
      <p:pic>
        <p:nvPicPr>
          <p:cNvPr id="4098" name="Picture 2" descr="C:\Users\LINDA\Pictures\ejumlah-polisi-lalu-lintas-tengah-mengikuti-upacara_20150903_19242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348880"/>
            <a:ext cx="404018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8779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Tour guide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lnSpcReduction="20000"/>
          </a:bodyPr>
          <a:lstStyle/>
          <a:p>
            <a:r>
              <a:rPr lang="id-ID" dirty="0" smtClean="0"/>
              <a:t>Bertugas </a:t>
            </a:r>
            <a:r>
              <a:rPr lang="id-ID" dirty="0"/>
              <a:t>memberikan bantuan, informasi dan interpretasi warisan budaya, sejarah </a:t>
            </a:r>
            <a:r>
              <a:rPr lang="id-ID" dirty="0" smtClean="0"/>
              <a:t>kepada pengunjung/wisatawan/ peserta </a:t>
            </a:r>
            <a:r>
              <a:rPr lang="id-ID" dirty="0"/>
              <a:t>tur di tempat-tempat bersejarah, museum, keagamaan, pendidikan dan tempat penting </a:t>
            </a:r>
            <a:r>
              <a:rPr lang="id-ID" dirty="0" smtClean="0"/>
              <a:t>lainnya</a:t>
            </a:r>
          </a:p>
          <a:p>
            <a:r>
              <a:rPr lang="id-ID" dirty="0"/>
              <a:t>Jenjang pendidikan: SD,SMP ,</a:t>
            </a:r>
            <a:r>
              <a:rPr lang="id-ID" dirty="0" smtClean="0"/>
              <a:t>SMA/SMK, Kursus pariwisata, Perguruan </a:t>
            </a:r>
            <a:r>
              <a:rPr lang="id-ID" dirty="0"/>
              <a:t>Tinggi (program </a:t>
            </a:r>
            <a:r>
              <a:rPr lang="id-ID" dirty="0" smtClean="0"/>
              <a:t>studi pariwisata, bahasa inggris, mandarin dll)</a:t>
            </a:r>
            <a:endParaRPr lang="id-ID" dirty="0"/>
          </a:p>
        </p:txBody>
      </p:sp>
      <p:pic>
        <p:nvPicPr>
          <p:cNvPr id="2051" name="Picture 3" descr="C:\Users\LINDA\Pictures\jklllk.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348880"/>
            <a:ext cx="418680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684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Resepsionis</a:t>
            </a:r>
            <a:r>
              <a:rPr lang="id-ID" dirty="0" smtClean="0"/>
              <a:t>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Bertugas </a:t>
            </a:r>
            <a:r>
              <a:rPr lang="id-ID" dirty="0"/>
              <a:t>sebagai penerima tamu disuatu perusahaan, kantor, hotel. Area kerja </a:t>
            </a:r>
            <a:endParaRPr lang="id-ID" dirty="0" smtClean="0"/>
          </a:p>
          <a:p>
            <a:r>
              <a:rPr lang="id-ID" dirty="0"/>
              <a:t>Jenjang pendidikan: SD,SMP ,</a:t>
            </a:r>
            <a:r>
              <a:rPr lang="id-ID" dirty="0" smtClean="0"/>
              <a:t>SMA/SMK</a:t>
            </a:r>
            <a:endParaRPr lang="id-ID" dirty="0"/>
          </a:p>
        </p:txBody>
      </p:sp>
      <p:pic>
        <p:nvPicPr>
          <p:cNvPr id="3074" name="Picture 2" descr="C:\Users\LINDA\Pictures\jkf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348880"/>
            <a:ext cx="417646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7105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Pedagang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orang yang melakukan perdagangan, memperjualbelikan barang yang tidak diproduksi sendiri, untuk memperoleh suatu keuntungan</a:t>
            </a:r>
            <a:r>
              <a:rPr lang="id-ID" dirty="0" smtClean="0"/>
              <a:t>.</a:t>
            </a:r>
          </a:p>
          <a:p>
            <a:r>
              <a:rPr lang="id-ID" dirty="0"/>
              <a:t>Jenjang pendidikan: SD,SMP ,</a:t>
            </a:r>
            <a:r>
              <a:rPr lang="id-ID" dirty="0" smtClean="0"/>
              <a:t>SMA/SMK</a:t>
            </a:r>
            <a:endParaRPr lang="id-ID" dirty="0"/>
          </a:p>
        </p:txBody>
      </p:sp>
      <p:pic>
        <p:nvPicPr>
          <p:cNvPr id="4098" name="Picture 2" descr="C:\Users\LINDA\Pictures\kj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11480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931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Dubbing</a:t>
            </a:r>
            <a:r>
              <a:rPr lang="id-ID" dirty="0" smtClean="0"/>
              <a:t>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a:bodyPr>
          <a:lstStyle/>
          <a:p>
            <a:r>
              <a:rPr lang="id-ID" dirty="0" smtClean="0"/>
              <a:t>Orang yang mengisi suara </a:t>
            </a:r>
            <a:r>
              <a:rPr lang="id-ID" dirty="0"/>
              <a:t>aktor dan aktris yang berperan di dalam sebuah film ke dalam bahasa lain. Semisal </a:t>
            </a:r>
            <a:r>
              <a:rPr lang="id-ID" dirty="0" smtClean="0"/>
              <a:t>film-film </a:t>
            </a:r>
            <a:r>
              <a:rPr lang="id-ID" dirty="0"/>
              <a:t>di televisi (anime, india, mandarin, dll) yang diubah dialognya menjadi berbahasa Indonesia. </a:t>
            </a:r>
            <a:endParaRPr lang="id-ID" dirty="0" smtClean="0"/>
          </a:p>
          <a:p>
            <a:r>
              <a:rPr lang="id-ID" dirty="0"/>
              <a:t>Jenjang pendidikan: SD,SMP ,</a:t>
            </a:r>
            <a:r>
              <a:rPr lang="id-ID" dirty="0" smtClean="0"/>
              <a:t>SMA/SMK, </a:t>
            </a:r>
            <a:r>
              <a:rPr lang="id-ID" dirty="0"/>
              <a:t>Perguruan Tinggi (program </a:t>
            </a:r>
            <a:r>
              <a:rPr lang="id-ID" dirty="0" smtClean="0"/>
              <a:t>studi Multimedia)</a:t>
            </a:r>
            <a:endParaRPr lang="id-ID" dirty="0"/>
          </a:p>
        </p:txBody>
      </p:sp>
      <p:pic>
        <p:nvPicPr>
          <p:cNvPr id="5122" name="Picture 2" descr="C:\Users\LINDA\Pictures\jijq.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132856"/>
            <a:ext cx="4040188" cy="403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2054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Teller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petugas Bank yang pekerjaan sehari-harinya berhadapan dengan nasabah dan masyarakat </a:t>
            </a:r>
            <a:r>
              <a:rPr lang="id-ID" dirty="0" smtClean="0"/>
              <a:t>umum</a:t>
            </a:r>
          </a:p>
          <a:p>
            <a:r>
              <a:rPr lang="id-ID" dirty="0"/>
              <a:t>Jenjang pendidikan: SD,SMP ,</a:t>
            </a:r>
            <a:r>
              <a:rPr lang="id-ID" dirty="0" smtClean="0"/>
              <a:t>SMA/SMK, </a:t>
            </a:r>
            <a:r>
              <a:rPr lang="id-ID" dirty="0"/>
              <a:t>Perguruan </a:t>
            </a:r>
            <a:r>
              <a:rPr lang="id-ID" dirty="0" smtClean="0"/>
              <a:t>Tinggi perbankan</a:t>
            </a:r>
            <a:endParaRPr lang="id-ID" dirty="0"/>
          </a:p>
        </p:txBody>
      </p:sp>
      <p:pic>
        <p:nvPicPr>
          <p:cNvPr id="6146" name="Picture 2" descr="C:\Users\LINDA\Pictures\jkljl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4032447"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8762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Pegawai bank</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orang yang </a:t>
            </a:r>
            <a:r>
              <a:rPr lang="id-ID" dirty="0" smtClean="0"/>
              <a:t>bekerja Bank.</a:t>
            </a:r>
          </a:p>
          <a:p>
            <a:r>
              <a:rPr lang="id-ID" dirty="0"/>
              <a:t>Jenjang pendidikan: SD,SMP ,</a:t>
            </a:r>
            <a:r>
              <a:rPr lang="id-ID" dirty="0" smtClean="0"/>
              <a:t>SMA/SMK, </a:t>
            </a:r>
            <a:r>
              <a:rPr lang="id-ID" dirty="0"/>
              <a:t>Perguruan Tinggi (program </a:t>
            </a:r>
            <a:r>
              <a:rPr lang="id-ID" dirty="0" smtClean="0"/>
              <a:t>studi perbankan)</a:t>
            </a:r>
            <a:endParaRPr lang="id-ID" dirty="0"/>
          </a:p>
        </p:txBody>
      </p:sp>
      <p:pic>
        <p:nvPicPr>
          <p:cNvPr id="7170" name="Picture 2" descr="C:\Users\LINDA\Pictures\bb.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114800" cy="417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06964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Pegawai BUMN</a:t>
            </a:r>
            <a:endParaRPr lang="id-ID" dirty="0"/>
          </a:p>
        </p:txBody>
      </p:sp>
      <p:sp>
        <p:nvSpPr>
          <p:cNvPr id="3" name="Text Placeholder 2"/>
          <p:cNvSpPr>
            <a:spLocks noGrp="1"/>
          </p:cNvSpPr>
          <p:nvPr>
            <p:ph type="body" idx="1"/>
          </p:nvPr>
        </p:nvSpPr>
        <p:spPr/>
        <p:txBody>
          <a:bodyPr/>
          <a:lstStyle/>
          <a:p>
            <a:endParaRPr lang="id-ID" dirty="0"/>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normAutofit fontScale="92500"/>
          </a:bodyPr>
          <a:lstStyle/>
          <a:p>
            <a:r>
              <a:rPr lang="id-ID" dirty="0" smtClean="0"/>
              <a:t>Orang yang bekerja di badan </a:t>
            </a:r>
            <a:r>
              <a:rPr lang="id-ID" dirty="0"/>
              <a:t>usaha yang permodalannya seluruhnya atau sebagian dimiliki oleh Pemerintah. Status </a:t>
            </a:r>
            <a:r>
              <a:rPr lang="id-ID" b="1" dirty="0"/>
              <a:t>pegawai</a:t>
            </a:r>
            <a:r>
              <a:rPr lang="id-ID" dirty="0"/>
              <a:t> badan usaha-badan usaha tersebut adalah karyawan </a:t>
            </a:r>
            <a:r>
              <a:rPr lang="id-ID" b="1" dirty="0"/>
              <a:t>BUMN</a:t>
            </a:r>
            <a:r>
              <a:rPr lang="id-ID" dirty="0"/>
              <a:t> bukan </a:t>
            </a:r>
            <a:r>
              <a:rPr lang="id-ID" b="1" dirty="0" smtClean="0"/>
              <a:t>pegawai</a:t>
            </a:r>
            <a:r>
              <a:rPr lang="id-ID" dirty="0"/>
              <a:t> </a:t>
            </a:r>
            <a:r>
              <a:rPr lang="id-ID" dirty="0" smtClean="0"/>
              <a:t>negeri</a:t>
            </a:r>
          </a:p>
          <a:p>
            <a:r>
              <a:rPr lang="id-ID" dirty="0"/>
              <a:t>Jenjang pendidikan: SD,SMP ,</a:t>
            </a:r>
            <a:r>
              <a:rPr lang="id-ID" dirty="0" smtClean="0"/>
              <a:t>SMA/SMK, </a:t>
            </a:r>
            <a:r>
              <a:rPr lang="id-ID" dirty="0"/>
              <a:t>Perguruan </a:t>
            </a:r>
            <a:r>
              <a:rPr lang="id-ID" dirty="0" smtClean="0"/>
              <a:t>Tinggi</a:t>
            </a:r>
            <a:endParaRPr lang="id-ID" dirty="0"/>
          </a:p>
        </p:txBody>
      </p:sp>
      <p:pic>
        <p:nvPicPr>
          <p:cNvPr id="11266" name="Picture 2" descr="C:\Users\LINDA\Pictures\MJ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424847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6928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Ahli geologi</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smtClean="0"/>
              <a:t>Orang  yang </a:t>
            </a:r>
            <a:r>
              <a:rPr lang="id-ID" dirty="0"/>
              <a:t>mempelajari bumi, komposisinya, struktur, sifat-sifat fisik, sejarah, dan proses pembentukannya</a:t>
            </a:r>
            <a:r>
              <a:rPr lang="id-ID" dirty="0" smtClean="0"/>
              <a:t>.</a:t>
            </a:r>
          </a:p>
          <a:p>
            <a:r>
              <a:rPr lang="id-ID" dirty="0"/>
              <a:t>Jenjang pendidikan: SD,SMP ,SMA, Perguruan Tinggi (program </a:t>
            </a:r>
            <a:r>
              <a:rPr lang="id-ID" dirty="0" smtClean="0"/>
              <a:t>studi Teknik Geologi)</a:t>
            </a:r>
            <a:endParaRPr lang="id-ID" dirty="0"/>
          </a:p>
        </p:txBody>
      </p:sp>
      <p:pic>
        <p:nvPicPr>
          <p:cNvPr id="8194" name="Picture 2" descr="C:\Users\LINDA\Pictures\jkjklj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132856"/>
            <a:ext cx="411480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36969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Tukang Pos </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seorang pegawai di kantor </a:t>
            </a:r>
            <a:r>
              <a:rPr lang="id-ID" b="1" dirty="0"/>
              <a:t>pos</a:t>
            </a:r>
            <a:r>
              <a:rPr lang="id-ID" dirty="0"/>
              <a:t> atau dinas pelayanan </a:t>
            </a:r>
            <a:r>
              <a:rPr lang="id-ID" b="1" dirty="0"/>
              <a:t>pos</a:t>
            </a:r>
            <a:r>
              <a:rPr lang="id-ID" dirty="0"/>
              <a:t>, yang mengantarkan surat dan paket ke alamat-alamat di rumah ataupun di </a:t>
            </a:r>
            <a:r>
              <a:rPr lang="id-ID" dirty="0" smtClean="0"/>
              <a:t>kantor-kantor.</a:t>
            </a:r>
          </a:p>
          <a:p>
            <a:r>
              <a:rPr lang="id-ID" dirty="0"/>
              <a:t>Jenjang pendidikan: SD,SMP ,</a:t>
            </a:r>
            <a:r>
              <a:rPr lang="id-ID" dirty="0" smtClean="0"/>
              <a:t>SMA/SMK</a:t>
            </a:r>
            <a:endParaRPr lang="id-ID" dirty="0"/>
          </a:p>
        </p:txBody>
      </p:sp>
      <p:pic>
        <p:nvPicPr>
          <p:cNvPr id="9218" name="Picture 2" descr="C:\Users\LINDA\Pictures\jkejjw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4114800"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0804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Penyiar radio</a:t>
            </a:r>
            <a:endParaRPr lang="id-ID" dirty="0"/>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r>
              <a:rPr lang="id-ID" dirty="0"/>
              <a:t> petugas penyiaran radio yang menyiarkan suaranya melalui transmisi </a:t>
            </a:r>
            <a:r>
              <a:rPr lang="id-ID" dirty="0" smtClean="0"/>
              <a:t>radio</a:t>
            </a:r>
          </a:p>
          <a:p>
            <a:r>
              <a:rPr lang="id-ID" dirty="0"/>
              <a:t>Jenjang pendidikan: SD,SMP ,</a:t>
            </a:r>
            <a:r>
              <a:rPr lang="id-ID" dirty="0" smtClean="0"/>
              <a:t>SMA/SMK (Broadcasting), </a:t>
            </a:r>
            <a:r>
              <a:rPr lang="id-ID" dirty="0"/>
              <a:t>Perguruan Tinggi (program </a:t>
            </a:r>
            <a:r>
              <a:rPr lang="id-ID" dirty="0" smtClean="0"/>
              <a:t>studi manajemen produksi siaran</a:t>
            </a:r>
            <a:endParaRPr lang="id-ID" dirty="0"/>
          </a:p>
        </p:txBody>
      </p:sp>
      <p:pic>
        <p:nvPicPr>
          <p:cNvPr id="10242" name="Picture 2" descr="C:\Users\LINDA\Pictures\jkjlki.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132856"/>
            <a:ext cx="411480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9076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8F41AF14-E834-435B-8DFA-65465D39D6BB}"/>
  <p:tag name="ISPRING_RESOURCE_FOLDER" val="C:\Users\LINDA\Documents\Bimbingan Karir\"/>
  <p:tag name="ISPRING_PRESENTATION_PATH" val="C:\Users\LINDA\Documents\Bimbingan Karir.pptx"/>
  <p:tag name="ISPRING_PRESENTATION_INFO" val="&lt;?xml version=&quot;1.0&quot; encoding=&quot;UTF-8&quot; standalone=&quot;no&quot; ?&gt;&#10;&lt;presentation&gt;&#10;&#10;  &lt;slides&gt;&#10;    &lt;slide duration=&quot;5000&quot; id=&quot;{443D06F5-9ABC-43DB-8676-F173ADF4848C}&quot; pptId=&quot;256&quot; transitionDuration=&quot;0&quot;/&gt;&#10;    &lt;slide duration=&quot;5000&quot; id=&quot;{D6DE86F4-57F1-489A-8D8A-7190749672C5}&quot; pptId=&quot;257&quot; transitionDuration=&quot;0&quot;/&gt;&#10;    &lt;slide duration=&quot;5000&quot; id=&quot;{880B935C-2E84-45E5-9E55-E9BA3E1E2816}&quot; pptId=&quot;258&quot; transitionDuration=&quot;0&quot;/&gt;&#10;    &lt;slide duration=&quot;5000&quot; id=&quot;{7E33F253-896F-4662-B59A-2FE50B9F0432}&quot; pptId=&quot;259&quot; transitionDuration=&quot;0&quot;/&gt;&#10;    &lt;slide duration=&quot;5000&quot; id=&quot;{B2C117A4-9F46-4827-9A71-DA8FB257480E}&quot; pptId=&quot;260&quot; transitionDuration=&quot;0&quot;/&gt;&#10;  &lt;/slides&gt;&#10;&#10;&lt;/presentation&gt;&#10;"/>
  <p:tag name="ISPRING_RESOURCE_PATHS_HASH_2" val="80d5da30fe9bffb14875dc36d6f7ff256e4ecd6"/>
</p:tagLst>
</file>

<file path=ppt/tags/tag2.xml><?xml version="1.0" encoding="utf-8"?>
<p:tagLst xmlns:a="http://schemas.openxmlformats.org/drawingml/2006/main" xmlns:r="http://schemas.openxmlformats.org/officeDocument/2006/relationships" xmlns:p="http://schemas.openxmlformats.org/presentationml/2006/main">
  <p:tag name="ISPRING_SLIDE_ID" val="{443D06F5-9ABC-43DB-8676-F173ADF4848C}"/>
  <p:tag name="GENSWF_ADVANCE_TIME" val="5"/>
  <p:tag name="TIMING" val="|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 val="{D6DE86F4-57F1-489A-8D8A-7190749672C5}"/>
  <p:tag name="GENSWF_ADVANCE_TIME" val="5"/>
  <p:tag name="TIMING" val="|5"/>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 val="{7E33F253-896F-4662-B59A-2FE50B9F0432}"/>
  <p:tag name="GENSWF_ADVANCE_TIME" val="5"/>
  <p:tag name="TIMING" val="|5"/>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 val="{B2C117A4-9F46-4827-9A71-DA8FB257480E}"/>
  <p:tag name="GENSWF_ADVANCE_TIME" val="5"/>
  <p:tag name="TIMING" val="|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3263</Words>
  <Application>Microsoft Office PowerPoint</Application>
  <PresentationFormat>On-screen Show (4:3)</PresentationFormat>
  <Paragraphs>378</Paragraphs>
  <Slides>101</Slides>
  <Notes>4</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Bimbingan Karir</vt:lpstr>
      <vt:lpstr>PowerPoint Presentation</vt:lpstr>
      <vt:lpstr>Angket minat siswa</vt:lpstr>
      <vt:lpstr>Keterangan </vt:lpstr>
      <vt:lpstr>KITA AKAN BELAJAR MENGENAL JENIS-JENIS PEKERJAAN</vt:lpstr>
      <vt:lpstr> Dokter</vt:lpstr>
      <vt:lpstr>Guru</vt:lpstr>
      <vt:lpstr>Tentara</vt:lpstr>
      <vt:lpstr>Polisi</vt:lpstr>
      <vt:lpstr>Pilot</vt:lpstr>
      <vt:lpstr>Masinis</vt:lpstr>
      <vt:lpstr>Nakhoda</vt:lpstr>
      <vt:lpstr>Pramugari</vt:lpstr>
      <vt:lpstr>Dosen</vt:lpstr>
      <vt:lpstr>Bidan</vt:lpstr>
      <vt:lpstr>Perawat</vt:lpstr>
      <vt:lpstr>Apoteker</vt:lpstr>
      <vt:lpstr>Hakim</vt:lpstr>
      <vt:lpstr>Jaksa</vt:lpstr>
      <vt:lpstr>Advokat (pengacara)</vt:lpstr>
      <vt:lpstr>Psikolog </vt:lpstr>
      <vt:lpstr>Konselor </vt:lpstr>
      <vt:lpstr>Arsitek</vt:lpstr>
      <vt:lpstr>Akuntan</vt:lpstr>
      <vt:lpstr>Aktor/aktris</vt:lpstr>
      <vt:lpstr>Produser dan Sutradara</vt:lpstr>
      <vt:lpstr>Penyanyi</vt:lpstr>
      <vt:lpstr>Seniman</vt:lpstr>
      <vt:lpstr>Wartawan</vt:lpstr>
      <vt:lpstr>Hairstylist</vt:lpstr>
      <vt:lpstr>Desainer Baju</vt:lpstr>
      <vt:lpstr>Desain interior</vt:lpstr>
      <vt:lpstr>Kasir</vt:lpstr>
      <vt:lpstr>Penjahit </vt:lpstr>
      <vt:lpstr>Koki/chef</vt:lpstr>
      <vt:lpstr>Model</vt:lpstr>
      <vt:lpstr>Nelayan</vt:lpstr>
      <vt:lpstr>Novelis</vt:lpstr>
      <vt:lpstr>Programmer</vt:lpstr>
      <vt:lpstr>Penerjemah</vt:lpstr>
      <vt:lpstr>Pemadam Kebakaran</vt:lpstr>
      <vt:lpstr>Petani</vt:lpstr>
      <vt:lpstr>Pekebun</vt:lpstr>
      <vt:lpstr>Satpam</vt:lpstr>
      <vt:lpstr>Sopir</vt:lpstr>
      <vt:lpstr>Sekretaris</vt:lpstr>
      <vt:lpstr>Duta Besar</vt:lpstr>
      <vt:lpstr>Fotografer</vt:lpstr>
      <vt:lpstr>Asisten Rumah Tangga</vt:lpstr>
      <vt:lpstr>Arkeolog</vt:lpstr>
      <vt:lpstr>Atlet</vt:lpstr>
      <vt:lpstr>Tata Rias (make up)</vt:lpstr>
      <vt:lpstr>Montir</vt:lpstr>
      <vt:lpstr>Tukang Kayu</vt:lpstr>
      <vt:lpstr>Pemahat</vt:lpstr>
      <vt:lpstr>Perajin </vt:lpstr>
      <vt:lpstr>Koreografer</vt:lpstr>
      <vt:lpstr>Ahli Astronomi</vt:lpstr>
      <vt:lpstr>Diplomat</vt:lpstr>
      <vt:lpstr>Editor</vt:lpstr>
      <vt:lpstr>Analis Keuangan</vt:lpstr>
      <vt:lpstr>Ahli gizi</vt:lpstr>
      <vt:lpstr>Pustakawan</vt:lpstr>
      <vt:lpstr>Tukang Pijat</vt:lpstr>
      <vt:lpstr>Ahli Herbal</vt:lpstr>
      <vt:lpstr>Sejarawan</vt:lpstr>
      <vt:lpstr>Animator</vt:lpstr>
      <vt:lpstr>Mekanik Pesawat</vt:lpstr>
      <vt:lpstr>Teknisi avionic</vt:lpstr>
      <vt:lpstr>Pemandu Lalu Lintas Udara atau Air Traffic Controller (ATC)</vt:lpstr>
      <vt:lpstr>Aircraft Maintenance Engineer atau Teknisi Pesawat</vt:lpstr>
      <vt:lpstr>Pramusaji </vt:lpstr>
      <vt:lpstr>Wiraswasta </vt:lpstr>
      <vt:lpstr>Kontraktor </vt:lpstr>
      <vt:lpstr>Pelukis </vt:lpstr>
      <vt:lpstr>Dalang </vt:lpstr>
      <vt:lpstr>Komedian</vt:lpstr>
      <vt:lpstr>Perangkat desa</vt:lpstr>
      <vt:lpstr>Ahli listrik</vt:lpstr>
      <vt:lpstr>Karyawan </vt:lpstr>
      <vt:lpstr>Ahli Meteorologi</vt:lpstr>
      <vt:lpstr>Pekerja Tambang</vt:lpstr>
      <vt:lpstr>Notaris</vt:lpstr>
      <vt:lpstr>Peneliti</vt:lpstr>
      <vt:lpstr>Pelaut</vt:lpstr>
      <vt:lpstr>Operator Telepon</vt:lpstr>
      <vt:lpstr>Pengatur perjalanan kereta api (PPKA)</vt:lpstr>
      <vt:lpstr>Service electronic</vt:lpstr>
      <vt:lpstr>Peternakan</vt:lpstr>
      <vt:lpstr>Tour guide </vt:lpstr>
      <vt:lpstr>Resepsionis </vt:lpstr>
      <vt:lpstr>Pedagang </vt:lpstr>
      <vt:lpstr>Dubbing </vt:lpstr>
      <vt:lpstr>Teller </vt:lpstr>
      <vt:lpstr>Pegawai bank</vt:lpstr>
      <vt:lpstr>Pegawai BUMN</vt:lpstr>
      <vt:lpstr>Ahli geologi</vt:lpstr>
      <vt:lpstr>Tukang Pos </vt:lpstr>
      <vt:lpstr>Penyiar radio</vt:lpstr>
      <vt:lpstr>Psikiater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Bimbingan Karir</dc:title>
  <dc:creator>LINDA</dc:creator>
  <cp:lastModifiedBy>LINDA</cp:lastModifiedBy>
  <cp:revision>111</cp:revision>
  <dcterms:created xsi:type="dcterms:W3CDTF">2019-05-03T00:45:59Z</dcterms:created>
  <dcterms:modified xsi:type="dcterms:W3CDTF">2019-09-13T23:11:52Z</dcterms:modified>
</cp:coreProperties>
</file>